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A34B93"/>
    <a:srgbClr val="60DDE0"/>
    <a:srgbClr val="FF355B"/>
    <a:srgbClr val="FFFDFD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3217" autoAdjust="0"/>
  </p:normalViewPr>
  <p:slideViewPr>
    <p:cSldViewPr snapToGrid="0">
      <p:cViewPr varScale="1">
        <p:scale>
          <a:sx n="85" d="100"/>
          <a:sy n="85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45D4-0CAB-43AD-8327-A4B3BCA5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CA3B9-594A-4133-B4F9-D27AA5726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F6F31-09CB-47A3-AEDB-7CA7BE1E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C938-9C31-4327-9275-3EB93C5B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415C-79F5-4EAA-8D86-27D6FD1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9AA0A-4FF4-45DA-8DEC-4437E2DD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D255C-51DF-421E-A067-5E9E80CD9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27DEB-7DEA-43CC-A21F-F81EEC6C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DAFC-3543-4A0D-80D2-F4871AED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550C7-3342-49D6-8734-F9809E85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oatianmakers.hr/hr/naslovnic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zradi.croatianmakers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5.wdp"/><Relationship Id="rId1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17" Type="http://schemas.microsoft.com/office/2007/relationships/hdphoto" Target="../media/hdphoto7.wdp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9.png"/><Relationship Id="rId19" Type="http://schemas.openxmlformats.org/officeDocument/2006/relationships/image" Target="../media/image2.sv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zradi.croatianmakers.h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9835"/>
            <a:ext cx="9144000" cy="2387600"/>
          </a:xfrm>
        </p:spPr>
        <p:txBody>
          <a:bodyPr>
            <a:normAutofit/>
          </a:bodyPr>
          <a:lstStyle/>
          <a:p>
            <a:r>
              <a:rPr lang="hr-HR" sz="6600" dirty="0">
                <a:solidFill>
                  <a:schemeClr val="bg1"/>
                </a:solidFill>
                <a:latin typeface="Rockwell" panose="02060603020205020403" pitchFamily="18" charset="0"/>
              </a:rPr>
              <a:t>Zadaci za učenike</a:t>
            </a:r>
            <a:endParaRPr lang="en-US" sz="66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414" y="3156004"/>
            <a:ext cx="7453425" cy="1655762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Domagoj Ciković</a:t>
            </a:r>
          </a:p>
          <a:p>
            <a:r>
              <a:rPr lang="hr-HR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 Gambiraža</a:t>
            </a:r>
          </a:p>
          <a:p>
            <a:r>
              <a:rPr lang="hr-HR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Lucija Medić</a:t>
            </a:r>
          </a:p>
          <a:p>
            <a:r>
              <a:rPr lang="hr-HR" sz="16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Ariana Milašinčić</a:t>
            </a:r>
            <a:endParaRPr lang="en-US" sz="16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105967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3" name="Graphic 12" descr="Test tubes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124513"/>
            <a:ext cx="8378529" cy="1027257"/>
          </a:xfrm>
        </p:spPr>
        <p:txBody>
          <a:bodyPr/>
          <a:lstStyle/>
          <a:p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micro:bit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" name="Graphic 12" descr="Beaker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8017902-0972-4CF2-B450-5C83FEE71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5" y="1196459"/>
            <a:ext cx="8378529" cy="5177837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Micro:bit alarm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 microbita detektiraju četiri neželjene pojave – požar, otvaranje vrata, uključivanje svijetla i kretanje osobe osvijetljenom prostorijom</a:t>
            </a:r>
            <a:endParaRPr lang="pl-PL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Četvrti, alarmni microbit reagira na radio</a:t>
            </a:r>
          </a:p>
          <a:p>
            <a:pPr marL="457200" lvl="1" indent="0">
              <a:buNone/>
            </a:pPr>
            <a:r>
              <a:rPr lang="pl-PL" sz="20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signale poslane od prva tri microbita </a:t>
            </a:r>
          </a:p>
          <a:p>
            <a:pPr marL="457200" lvl="1" indent="0">
              <a:buNone/>
            </a:pPr>
            <a:r>
              <a:rPr lang="pl-PL" sz="20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razlikujući vrste neželjenih pojava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5"/>
            <a:r>
              <a:rPr lang="pl-PL" sz="24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Pametna micro:bit kasica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Zvučnim i slikovnim signalima motivara korisnika na štednju, ali ga i suzdružava       od prijevremenog uzimanja novaca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F0A778-B33A-4051-8EFA-083E66CA6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97" y="2365752"/>
            <a:ext cx="2435084" cy="1826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A73EC8-1B3C-4E39-AF7F-23E697792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7" y="4331579"/>
            <a:ext cx="2570920" cy="1928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66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3790715" y="4482751"/>
            <a:ext cx="3194131" cy="3194131"/>
          </a:xfrm>
          <a:prstGeom prst="rect">
            <a:avLst/>
          </a:prstGeom>
        </p:spPr>
      </p:pic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587261" y="1663257"/>
            <a:ext cx="2684499" cy="2684499"/>
          </a:xfrm>
          <a:prstGeom prst="rect">
            <a:avLst/>
          </a:prstGeom>
        </p:spPr>
      </p:pic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13697">
            <a:off x="-491837" y="3688628"/>
            <a:ext cx="3245427" cy="3245427"/>
          </a:xfrm>
          <a:prstGeom prst="rect">
            <a:avLst/>
          </a:prstGeom>
        </p:spPr>
      </p:pic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3" name="Graphic 12" descr="Test tubes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8969">
            <a:off x="1920309" y="4797205"/>
            <a:ext cx="2453456" cy="245345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10FE212-7CDC-4B89-8359-E68D6D0C8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7612" y="590501"/>
            <a:ext cx="7453425" cy="416632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hr-HR" sz="3200" dirty="0">
                <a:solidFill>
                  <a:schemeClr val="bg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Zaključak: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Predstavljen korisnik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Okvirno definiran zadatak kao i sredstva na raspolaganju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bg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Navedena već postojeća rješenja, a detaljnija razrada odgovarajućih rješenja bit će napravljena nakon odabira teme</a:t>
            </a:r>
            <a:endParaRPr lang="en-US" dirty="0">
              <a:solidFill>
                <a:schemeClr val="bg1"/>
              </a:solidFill>
              <a:latin typeface="Rockwell" panose="02060603020205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9F4A49-F794-4B5F-8174-3445F037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131" y="390162"/>
            <a:ext cx="2452951" cy="1245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99" y="310542"/>
            <a:ext cx="8378529" cy="1325563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  <a:latin typeface="Rockwell" panose="020606030202050204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hr-HR" dirty="0">
                <a:solidFill>
                  <a:srgbClr val="FF355B"/>
                </a:solidFill>
                <a:latin typeface="Rockwell" panose="020606030202050204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hr-HR" dirty="0">
                <a:solidFill>
                  <a:srgbClr val="60DDE0"/>
                </a:solidFill>
                <a:latin typeface="Rockwell" panose="020606030202050204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hr-HR" dirty="0">
                <a:solidFill>
                  <a:srgbClr val="A34B93"/>
                </a:solidFill>
                <a:latin typeface="Rockwell" panose="020606030202050204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61" y="1841379"/>
            <a:ext cx="8046020" cy="4626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IRIM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kroz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pokret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Croatian Makers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uvodi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STEM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aktivnosti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u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obrazovno-odgojne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ustanove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lokalne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zajednice</a:t>
            </a:r>
            <a:endParaRPr lang="hr-HR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00000"/>
              </a:lnSpc>
              <a:buNone/>
            </a:pPr>
            <a:endParaRPr lang="hr-HR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Fokus: razvoj digitalne i znanstvene pismenosti, tehnoloških i ostalih kompetencija u okviru STEM područja za mlade</a:t>
            </a:r>
          </a:p>
          <a:p>
            <a:pPr marL="0" indent="0">
              <a:lnSpc>
                <a:spcPct val="100000"/>
              </a:lnSpc>
              <a:buNone/>
            </a:pPr>
            <a:endParaRPr lang="hr-HR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Najveći projekti IRIM-a trenutno su</a:t>
            </a:r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uvođenje programiranja u osnovne škole i lokalne zajednice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Croatian Makers robotička liga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" name="Graphic 10" descr="Clipboard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hr-HR" dirty="0">
                <a:solidFill>
                  <a:srgbClr val="1F4E79"/>
                </a:solidFill>
                <a:latin typeface="Rockwell" panose="020606030202050204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Izradi!</a:t>
            </a:r>
            <a:endParaRPr lang="en-US" dirty="0">
              <a:solidFill>
                <a:srgbClr val="1F4E79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577913"/>
            <a:ext cx="8378529" cy="4465080"/>
          </a:xfrm>
        </p:spPr>
        <p:txBody>
          <a:bodyPr>
            <a:normAutofit lnSpcReduction="10000"/>
          </a:bodyPr>
          <a:lstStyle/>
          <a:p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Edukacijski portal koji koriste profesori i učenici kao pripremu za sudjelovanje u aktivnostima IRIM-a (robotika, IoT, Logo) </a:t>
            </a:r>
          </a:p>
          <a:p>
            <a:pPr marL="0" indent="0">
              <a:buNone/>
            </a:pPr>
            <a:endParaRPr lang="hr-HR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Robotika - edukativni roboti mBot (izrazito jednostavna, funkcionalna i kvalitetna platforma za učenje i rad)</a:t>
            </a:r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IoT - vodeća platforma za IoT edukaciju Little Bit Smart Home Kit</a:t>
            </a:r>
          </a:p>
          <a:p>
            <a:endParaRPr lang="hr-HR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 - </a:t>
            </a:r>
            <a:r>
              <a:rPr lang="pl-PL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edukacijski robot za učenje programiranja u Logu ProBot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3F758F-A3BB-47F2-BE42-566566FA0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A145990-3AB1-4B87-9361-BED6CE94827A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3A4675C-79FC-44A4-BF1A-2AEC843703F3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6F9184A-144F-44C3-89DC-9097AD82EE39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1CFC7A-55A0-4897-9D94-6B8FE1942FBA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CD9BFE0-D104-4EF8-945C-3D8FD0035E01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659EB3B-3506-4DA4-B2E7-614A1C08C9A7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" name="Graphic 15" descr="Clipboard">
              <a:extLst>
                <a:ext uri="{FF2B5EF4-FFF2-40B4-BE49-F238E27FC236}">
                  <a16:creationId xmlns:a16="http://schemas.microsoft.com/office/drawing/2014/main" id="{AAB9FA06-450C-447B-8142-1B3123585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100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4A5C038-594A-45E2-8EDD-EB7A275C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3954" y="3659415"/>
            <a:ext cx="3028698" cy="26324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503B2DB-C88C-4625-986F-C262B4695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953" y="3659415"/>
            <a:ext cx="3028698" cy="26324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85D041A-7FE3-4E49-9DA8-CEF35F421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46152" y="265757"/>
            <a:ext cx="3824302" cy="26324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F524D1-B123-49F7-8845-50A60194B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7847" y="262224"/>
            <a:ext cx="3824302" cy="26324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E8DE807-885C-456D-9F4B-B12CF5B40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53" y="4429090"/>
            <a:ext cx="1810003" cy="16575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E35857-CFE1-4CC1-ADEF-B47A4DB27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921" y1="76000" x2="76763" y2="35333"/>
                        <a14:foregroundMark x1="50207" y1="76000" x2="50207" y2="76000"/>
                        <a14:foregroundMark x1="18257" y1="54667" x2="44398" y2="20667"/>
                        <a14:foregroundMark x1="68465" y1="75333" x2="88382" y2="52667"/>
                        <a14:foregroundMark x1="21577" y1="60000" x2="14523" y2="56000"/>
                        <a14:foregroundMark x1="36100" y1="53333" x2="53112" y2="37333"/>
                        <a14:foregroundMark x1="55187" y1="81333" x2="51452" y2="78667"/>
                        <a14:foregroundMark x1="34855" y1="59333" x2="36515" y2="56000"/>
                        <a14:foregroundMark x1="68880" y1="78667" x2="70539" y2="75333"/>
                        <a14:foregroundMark x1="26141" y1="65333" x2="32365" y2="58000"/>
                        <a14:foregroundMark x1="60581" y1="82000" x2="67220" y2="76000"/>
                        <a14:backgroundMark x1="66390" y1="78667" x2="64315" y2="88667"/>
                        <a14:backgroundMark x1="88797" y1="53333" x2="88797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03" y="1161691"/>
            <a:ext cx="1754748" cy="1092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DDB660-115A-4214-A33F-ECF29DB30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726" y1="52448" x2="24481" y2="10490"/>
                        <a14:foregroundMark x1="57261" y1="43357" x2="57261" y2="43357"/>
                        <a14:foregroundMark x1="54772" y1="48951" x2="54772" y2="48951"/>
                        <a14:foregroundMark x1="58506" y1="48252" x2="58506" y2="4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09" y="1195200"/>
            <a:ext cx="2580638" cy="15312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90387A-B62F-4CD1-AC38-F875FA956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4563" y1="22222" x2="64563" y2="22222"/>
                        <a14:backgroundMark x1="74757" y1="82963" x2="74757" y2="8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5" y="977819"/>
            <a:ext cx="2227218" cy="14599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62F6DF-12FB-4134-B0D2-8FF46A211F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37" y="862397"/>
            <a:ext cx="2055567" cy="16907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2906E3-9F31-4715-859B-B6C0B9F1D69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65" b="94118" l="3704" r="92593">
                        <a14:foregroundMark x1="34156" y1="33529" x2="46914" y2="2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71" r="10239" b="11765"/>
          <a:stretch/>
        </p:blipFill>
        <p:spPr>
          <a:xfrm>
            <a:off x="6452797" y="4189885"/>
            <a:ext cx="1573512" cy="12422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46B2B89-D575-47A7-8FA6-EBEA3D85F9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89" y="4624380"/>
            <a:ext cx="1886213" cy="12670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EFDCBA7-D793-4FA9-84AF-CA774CBA9F42}"/>
              </a:ext>
            </a:extLst>
          </p:cNvPr>
          <p:cNvSpPr txBox="1"/>
          <p:nvPr/>
        </p:nvSpPr>
        <p:spPr>
          <a:xfrm>
            <a:off x="1177666" y="3893762"/>
            <a:ext cx="1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LOGO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D2264E-2906-4F89-9A07-2EF91D64BFC4}"/>
              </a:ext>
            </a:extLst>
          </p:cNvPr>
          <p:cNvSpPr txBox="1"/>
          <p:nvPr/>
        </p:nvSpPr>
        <p:spPr>
          <a:xfrm>
            <a:off x="1071308" y="382451"/>
            <a:ext cx="1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ROBOTIKA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3FC4A5A-194F-4F2C-A5FC-62ABEA99635A}"/>
              </a:ext>
            </a:extLst>
          </p:cNvPr>
          <p:cNvSpPr txBox="1"/>
          <p:nvPr/>
        </p:nvSpPr>
        <p:spPr>
          <a:xfrm>
            <a:off x="5638801" y="382437"/>
            <a:ext cx="1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IoT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4C39AA-CC98-4E73-9C4C-46D3749505EA}"/>
              </a:ext>
            </a:extLst>
          </p:cNvPr>
          <p:cNvSpPr txBox="1"/>
          <p:nvPr/>
        </p:nvSpPr>
        <p:spPr>
          <a:xfrm>
            <a:off x="5665971" y="3784362"/>
            <a:ext cx="1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OSTALO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FA5D2B-8A15-47A9-8014-9719967CE23C}"/>
              </a:ext>
            </a:extLst>
          </p:cNvPr>
          <p:cNvSpPr txBox="1"/>
          <p:nvPr/>
        </p:nvSpPr>
        <p:spPr>
          <a:xfrm>
            <a:off x="144273" y="2312252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mBot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8B7370-99CB-477B-8047-A0617346ED5A}"/>
              </a:ext>
            </a:extLst>
          </p:cNvPr>
          <p:cNvSpPr txBox="1"/>
          <p:nvPr/>
        </p:nvSpPr>
        <p:spPr>
          <a:xfrm>
            <a:off x="2145575" y="2312252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Ultimate 2.0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D91929-3E13-41E2-8A10-41B203C2F260}"/>
              </a:ext>
            </a:extLst>
          </p:cNvPr>
          <p:cNvSpPr txBox="1"/>
          <p:nvPr/>
        </p:nvSpPr>
        <p:spPr>
          <a:xfrm>
            <a:off x="4752386" y="2312252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home kit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2EC162-D209-4501-9F3D-B58A34015DBF}"/>
              </a:ext>
            </a:extLst>
          </p:cNvPr>
          <p:cNvSpPr txBox="1"/>
          <p:nvPr/>
        </p:nvSpPr>
        <p:spPr>
          <a:xfrm>
            <a:off x="6614366" y="2320647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Arduino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54D98D-68C5-4933-A0B6-06D2451A6B21}"/>
              </a:ext>
            </a:extLst>
          </p:cNvPr>
          <p:cNvSpPr txBox="1"/>
          <p:nvPr/>
        </p:nvSpPr>
        <p:spPr>
          <a:xfrm rot="19924161">
            <a:off x="6585599" y="5188681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micro:bit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923531-197F-4659-92EA-2F1EE513063E}"/>
              </a:ext>
            </a:extLst>
          </p:cNvPr>
          <p:cNvSpPr txBox="1"/>
          <p:nvPr/>
        </p:nvSpPr>
        <p:spPr>
          <a:xfrm>
            <a:off x="1071307" y="5854197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ProBot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419E42-369E-44D0-A0F2-E588EA28C2DE}"/>
              </a:ext>
            </a:extLst>
          </p:cNvPr>
          <p:cNvSpPr txBox="1"/>
          <p:nvPr/>
        </p:nvSpPr>
        <p:spPr>
          <a:xfrm>
            <a:off x="5168597" y="5850733"/>
            <a:ext cx="1984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Printer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25D4BB-FE4D-4073-A61A-D3047DA9C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186" y="0"/>
            <a:ext cx="3668917" cy="6941127"/>
            <a:chOff x="9009186" y="0"/>
            <a:chExt cx="3668917" cy="694112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61044CE-370C-433B-BDC7-9A19581244DB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F125246-2003-452F-8313-273DD357A0DB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57D682B-CAD3-4F2E-A7E0-FF7CBF4EEA94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9437885-BE50-4AA7-AEA1-2999A7D2277D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D54415A-49D8-4AA9-BCA7-FCBB5C36E524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BD647E0-31E7-4108-9C59-8237EE4977B6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8" name="Graphic 47" descr="Clipboard">
              <a:extLst>
                <a:ext uri="{FF2B5EF4-FFF2-40B4-BE49-F238E27FC236}">
                  <a16:creationId xmlns:a16="http://schemas.microsoft.com/office/drawing/2014/main" id="{7DF92805-8CBB-43BA-978F-D645A2B78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009186" y="3272210"/>
              <a:ext cx="3668917" cy="3668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336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sp>
        <p:nvSpPr>
          <p:cNvPr id="54" name="Title 1">
            <a:extLst>
              <a:ext uri="{FF2B5EF4-FFF2-40B4-BE49-F238E27FC236}">
                <a16:creationId xmlns:a16="http://schemas.microsoft.com/office/drawing/2014/main" id="{FE44B4DF-6BDE-4BA7-B545-2F23280B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hr-HR" dirty="0">
                <a:solidFill>
                  <a:srgbClr val="1F4E79"/>
                </a:solidFill>
                <a:latin typeface="Rockwell" panose="02060603020205020403" pitchFamily="18" charset="0"/>
              </a:rPr>
              <a:t>Zadatak</a:t>
            </a:r>
            <a:endParaRPr lang="en-US" dirty="0">
              <a:solidFill>
                <a:srgbClr val="1F4E79"/>
              </a:solidFill>
              <a:latin typeface="Rockwell" panose="02060603020205020403" pitchFamily="18" charset="0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EDD1E7F7-D82D-4937-BAED-51082A7EF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577913"/>
            <a:ext cx="8378529" cy="446508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Izrada novih digitalnih edukacijskih materijala koji će biti objavljeni na portalu </a:t>
            </a:r>
            <a:r>
              <a:rPr lang="hr-HR" sz="24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Izradi!</a:t>
            </a:r>
            <a:endParaRPr lang="hr-HR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4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Materijali će se koristiti kao podloga za provedbu radionica robotike, organizaciju natječaja i za djecu koja žele raditi na kompleksnijim zadacima</a:t>
            </a:r>
          </a:p>
          <a:p>
            <a:endParaRPr lang="hr-HR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4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Moguće izvedbe: prezentacije, video upute i sl.</a:t>
            </a:r>
          </a:p>
          <a:p>
            <a:endParaRPr lang="hr-HR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5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C15E21A-C111-4D39-BB47-E83988E5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3193475" cy="6954260"/>
            <a:chOff x="9055676" y="0"/>
            <a:chExt cx="3193475" cy="69542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Graphic 11" descr="Test tubes">
              <a:extLst>
                <a:ext uri="{FF2B5EF4-FFF2-40B4-BE49-F238E27FC236}">
                  <a16:creationId xmlns:a16="http://schemas.microsoft.com/office/drawing/2014/main" id="{57BD2CFA-105C-4606-859E-A8413C62B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50534" y="4155643"/>
              <a:ext cx="2798617" cy="2798617"/>
            </a:xfrm>
            <a:prstGeom prst="rect">
              <a:avLst/>
            </a:prstGeom>
          </p:spPr>
        </p:pic>
      </p:grpSp>
      <p:sp>
        <p:nvSpPr>
          <p:cNvPr id="54" name="Title 1">
            <a:extLst>
              <a:ext uri="{FF2B5EF4-FFF2-40B4-BE49-F238E27FC236}">
                <a16:creationId xmlns:a16="http://schemas.microsoft.com/office/drawing/2014/main" id="{FE44B4DF-6BDE-4BA7-B545-2F23280B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365125"/>
            <a:ext cx="8378529" cy="1027257"/>
          </a:xfrm>
        </p:spPr>
        <p:txBody>
          <a:bodyPr/>
          <a:lstStyle/>
          <a:p>
            <a:r>
              <a:rPr lang="hr-HR" dirty="0">
                <a:solidFill>
                  <a:srgbClr val="1F4E79"/>
                </a:solidFill>
                <a:latin typeface="Rockwell" panose="02060603020205020403" pitchFamily="18" charset="0"/>
              </a:rPr>
              <a:t>Na raspolaganju:</a:t>
            </a:r>
            <a:endParaRPr lang="en-US" dirty="0">
              <a:solidFill>
                <a:srgbClr val="1F4E79"/>
              </a:solidFill>
              <a:latin typeface="Rockwell" panose="020606030202050204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B116A5-D866-429D-B384-1E65ECBD1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3" y="4458924"/>
            <a:ext cx="2109484" cy="19318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F7927F-C2E5-4D0C-8F38-B16CD9E41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00" y="4373217"/>
            <a:ext cx="3029864" cy="2119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B036F5-E695-49AE-90DF-50FF65DC3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17" y="1792728"/>
            <a:ext cx="2496831" cy="16362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09BCFC-E65F-4262-B351-0170B3148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20" y="1462941"/>
            <a:ext cx="2791215" cy="2295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ADDA28-7FC2-4EFA-B0D8-5E979E3F60C8}"/>
              </a:ext>
            </a:extLst>
          </p:cNvPr>
          <p:cNvSpPr txBox="1"/>
          <p:nvPr/>
        </p:nvSpPr>
        <p:spPr>
          <a:xfrm>
            <a:off x="5638800" y="3521570"/>
            <a:ext cx="1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mBot</a:t>
            </a:r>
            <a:endParaRPr lang="en-US" b="1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C7801-A98F-4E85-82B8-B94A4DB6EBD1}"/>
              </a:ext>
            </a:extLst>
          </p:cNvPr>
          <p:cNvSpPr txBox="1"/>
          <p:nvPr/>
        </p:nvSpPr>
        <p:spPr>
          <a:xfrm>
            <a:off x="832708" y="3521570"/>
            <a:ext cx="1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Ultimate 2.0</a:t>
            </a:r>
            <a:endParaRPr lang="en-US" b="1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5FBC7A-52D0-47E9-A997-84B5CD16151D}"/>
              </a:ext>
            </a:extLst>
          </p:cNvPr>
          <p:cNvSpPr txBox="1"/>
          <p:nvPr/>
        </p:nvSpPr>
        <p:spPr>
          <a:xfrm>
            <a:off x="5566726" y="6221489"/>
            <a:ext cx="1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micro:bit</a:t>
            </a:r>
            <a:endParaRPr lang="en-US" b="1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0504F-3CC9-4A5E-82D6-21F3D367C1C4}"/>
              </a:ext>
            </a:extLst>
          </p:cNvPr>
          <p:cNvSpPr txBox="1"/>
          <p:nvPr/>
        </p:nvSpPr>
        <p:spPr>
          <a:xfrm>
            <a:off x="890416" y="6221489"/>
            <a:ext cx="19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3D Printer</a:t>
            </a:r>
            <a:endParaRPr lang="en-US" b="1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7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68" y="987977"/>
            <a:ext cx="8378529" cy="2629866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Postojeća rješenja u ovisnosti o izabranom edukacijskom sredstvu*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E0B0F-4D29-4786-B2AB-B84D9F8B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91" y="3617843"/>
            <a:ext cx="4809252" cy="342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mBot, Ultimate 2.0, micro:bit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" name="Graphic 12" descr="Beaker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792368-0172-44E2-82E0-741C245ECFE9}"/>
              </a:ext>
            </a:extLst>
          </p:cNvPr>
          <p:cNvSpPr txBox="1">
            <a:spLocks/>
          </p:cNvSpPr>
          <p:nvPr/>
        </p:nvSpPr>
        <p:spPr>
          <a:xfrm>
            <a:off x="393991" y="6419159"/>
            <a:ext cx="8235807" cy="342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*Navedena su samo neka od rješenja, dok će se njihova temeljita razrada napraviti nakon intervjua </a:t>
            </a: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7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124513"/>
            <a:ext cx="8378529" cy="1027257"/>
          </a:xfrm>
        </p:spPr>
        <p:txBody>
          <a:bodyPr/>
          <a:lstStyle/>
          <a:p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mBot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" name="Graphic 12" descr="Beaker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CBF3224-AD17-4480-A5A0-BE67C76B9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44" y="0"/>
            <a:ext cx="2496831" cy="163627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8017902-0972-4CF2-B450-5C83FEE71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84" y="1196460"/>
            <a:ext cx="8378529" cy="4465080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mBot – Senzor za praćenje linije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Pomoću 2 senzora mBot prati liniju, te se u ovisnosti o detektiranoj veličini kreće</a:t>
            </a:r>
          </a:p>
          <a:p>
            <a:pPr marL="0" indent="0">
              <a:buNone/>
            </a:pPr>
            <a:endParaRPr lang="pl-PL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4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mBot – „Svjetlo se svjetlom vraća“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robot uvijek svijetli lijevom LED diodom plavo, a desnom žuto onda kada je izložen jakom svijetlu ili kada ga se njime obasja ako je u mračnoj prostoriji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4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mBot – Oprez, visoko!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mBot se kreće ravno po nekoj uzdignutoj površini (primjerice na stolu) te se zaustavlja kad dođe do ruba stola</a:t>
            </a:r>
          </a:p>
          <a:p>
            <a:endParaRPr lang="pl-PL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DF4B7B-CE3C-4B80-97C3-83C9A0D8F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4" y="5390840"/>
            <a:ext cx="2238272" cy="14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77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BEAE2E7-12EF-4B65-8D3E-AD5557AE0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70" y="1842464"/>
            <a:ext cx="2506217" cy="19632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010D80-6F36-4D63-8998-6CDEA2BE7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5" y="5140049"/>
            <a:ext cx="2088630" cy="1717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84" y="124513"/>
            <a:ext cx="8378529" cy="1027257"/>
          </a:xfrm>
        </p:spPr>
        <p:txBody>
          <a:bodyPr/>
          <a:lstStyle/>
          <a:p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Ultimate 2.0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A098C1-E19E-4D03-9A35-14569BC7C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99813" y="0"/>
            <a:ext cx="3884322" cy="6858000"/>
            <a:chOff x="8899813" y="0"/>
            <a:chExt cx="3884322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" name="Graphic 12" descr="Beaker">
              <a:extLst>
                <a:ext uri="{FF2B5EF4-FFF2-40B4-BE49-F238E27FC236}">
                  <a16:creationId xmlns:a16="http://schemas.microsoft.com/office/drawing/2014/main" id="{BF2CC76A-FBA9-49E0-9F1C-2C529949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99813" y="2973678"/>
              <a:ext cx="3884322" cy="3884322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8017902-0972-4CF2-B450-5C83FEE71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27" y="1409431"/>
            <a:ext cx="8378529" cy="4465080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Kretanje Robotic Arm Tanka po kružnici</a:t>
            </a:r>
          </a:p>
          <a:p>
            <a:endParaRPr lang="pl-PL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2400" dirty="0">
              <a:solidFill>
                <a:srgbClr val="1F4E7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24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Premještanje predmeta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samostalno premještanje predmeta na </a:t>
            </a:r>
          </a:p>
          <a:p>
            <a:pPr marL="457200" lvl="1" indent="0">
              <a:buNone/>
            </a:pPr>
            <a:r>
              <a:rPr lang="pl-PL" sz="2000" dirty="0">
                <a:solidFill>
                  <a:srgbClr val="1F4E7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drugo mjesto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C4F503-9C17-4E0D-B5AD-EB7776D1E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76" y="2562785"/>
            <a:ext cx="2654969" cy="35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0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 Safety Template - blue design.potx" id="{6698E7C4-46F3-4B25-BFA1-E1D6AD3BE9F4}" vid="{1972FE81-5A08-41E9-AFBD-04B7B10F8F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430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Tahoma</vt:lpstr>
      <vt:lpstr>Wingdings</vt:lpstr>
      <vt:lpstr>Office Theme</vt:lpstr>
      <vt:lpstr>Zadaci za učenike</vt:lpstr>
      <vt:lpstr>IRIM </vt:lpstr>
      <vt:lpstr>Izradi!</vt:lpstr>
      <vt:lpstr>PowerPoint Presentation</vt:lpstr>
      <vt:lpstr>Zadatak</vt:lpstr>
      <vt:lpstr>Na raspolaganju:</vt:lpstr>
      <vt:lpstr>Postojeća rješenja u ovisnosti o izabranom edukacijskom sredstvu*</vt:lpstr>
      <vt:lpstr>mBot</vt:lpstr>
      <vt:lpstr>Ultimate 2.0</vt:lpstr>
      <vt:lpstr>micro:bit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2019-03-15T12:42:12Z</dcterms:created>
  <dcterms:modified xsi:type="dcterms:W3CDTF">2019-03-21T14:33:29Z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2018-08-20T20:18:53.6769504Z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