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61" r:id="rId4"/>
    <p:sldId id="265" r:id="rId5"/>
    <p:sldId id="267" r:id="rId6"/>
    <p:sldId id="266" r:id="rId7"/>
    <p:sldId id="268" r:id="rId8"/>
    <p:sldId id="269" r:id="rId9"/>
    <p:sldId id="270" r:id="rId10"/>
    <p:sldId id="271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A34B93"/>
    <a:srgbClr val="60DDE0"/>
    <a:srgbClr val="FF355B"/>
    <a:srgbClr val="FFFDFD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3217" autoAdjust="0"/>
  </p:normalViewPr>
  <p:slideViewPr>
    <p:cSldViewPr snapToGrid="0">
      <p:cViewPr varScale="1">
        <p:scale>
          <a:sx n="85" d="100"/>
          <a:sy n="85" d="100"/>
        </p:scale>
        <p:origin x="4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E45D4-0CAB-43AD-8327-A4B3BCA50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CA3B9-594A-4133-B4F9-D27AA5726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F6F31-09CB-47A3-AEDB-7CA7BE1E3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FC938-9C31-4327-9275-3EB93C5B5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0415C-79F5-4EAA-8D86-27D6FD1A7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53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F9AA0A-4FF4-45DA-8DEC-4437E2DD91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3D255C-51DF-421E-A067-5E9E80CD9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27DEB-7DEA-43CC-A21F-F81EEC6CE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EDAFC-3543-4A0D-80D2-F4871AED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550C7-3342-49D6-8734-F9809E853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531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3F5E9-5DAC-4C4A-9DF5-C2B87276BCC8}" type="datetimeFigureOut">
              <a:rPr lang="en-US" smtClean="0"/>
              <a:t>3/21/2019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roatianmakers.hr/hr/naslovnica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izradi.croatianmakers.h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5.wdp"/><Relationship Id="rId18" Type="http://schemas.openxmlformats.org/officeDocument/2006/relationships/image" Target="../media/image1.png"/><Relationship Id="rId3" Type="http://schemas.openxmlformats.org/officeDocument/2006/relationships/image" Target="../media/image10.svg"/><Relationship Id="rId7" Type="http://schemas.microsoft.com/office/2007/relationships/hdphoto" Target="../media/hdphoto2.wdp"/><Relationship Id="rId12" Type="http://schemas.openxmlformats.org/officeDocument/2006/relationships/image" Target="../media/image20.png"/><Relationship Id="rId17" Type="http://schemas.microsoft.com/office/2007/relationships/hdphoto" Target="../media/hdphoto7.wdp"/><Relationship Id="rId2" Type="http://schemas.openxmlformats.org/officeDocument/2006/relationships/image" Target="../media/image9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19.png"/><Relationship Id="rId19" Type="http://schemas.openxmlformats.org/officeDocument/2006/relationships/image" Target="../media/image2.svg"/><Relationship Id="rId4" Type="http://schemas.openxmlformats.org/officeDocument/2006/relationships/image" Target="../media/image16.png"/><Relationship Id="rId9" Type="http://schemas.microsoft.com/office/2007/relationships/hdphoto" Target="../media/hdphoto3.wdp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zradi.croatianmakers.h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 descr="Clipboard">
            <a:extLst>
              <a:ext uri="{FF2B5EF4-FFF2-40B4-BE49-F238E27FC236}">
                <a16:creationId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31394">
            <a:off x="3790715" y="4482751"/>
            <a:ext cx="3194131" cy="3194131"/>
          </a:xfrm>
          <a:prstGeom prst="rect">
            <a:avLst/>
          </a:prstGeom>
        </p:spPr>
      </p:pic>
      <p:pic>
        <p:nvPicPr>
          <p:cNvPr id="11" name="Graphic 10" descr="Microscope">
            <a:extLst>
              <a:ext uri="{FF2B5EF4-FFF2-40B4-BE49-F238E27FC236}">
                <a16:creationId xmlns:a16="http://schemas.microsoft.com/office/drawing/2014/main" id="{3CB00449-E308-4DF3-9CFD-9A7D30B67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38607" flipH="1">
            <a:off x="-587261" y="1663257"/>
            <a:ext cx="2684499" cy="26844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9835"/>
            <a:ext cx="9144000" cy="2387600"/>
          </a:xfrm>
        </p:spPr>
        <p:txBody>
          <a:bodyPr>
            <a:normAutofit/>
          </a:bodyPr>
          <a:lstStyle/>
          <a:p>
            <a:r>
              <a:rPr lang="hr-HR" sz="6600" dirty="0">
                <a:solidFill>
                  <a:schemeClr val="bg1"/>
                </a:solidFill>
                <a:latin typeface="Rockwell" panose="02060603020205020403" pitchFamily="18" charset="0"/>
              </a:rPr>
              <a:t>Zadaci za učenike</a:t>
            </a:r>
            <a:endParaRPr lang="en-US" sz="66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0414" y="3156004"/>
            <a:ext cx="7453425" cy="1655762"/>
          </a:xfrm>
        </p:spPr>
        <p:txBody>
          <a:bodyPr>
            <a:normAutofit/>
          </a:bodyPr>
          <a:lstStyle/>
          <a:p>
            <a:r>
              <a:rPr lang="hr-HR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Domagoj Ciković</a:t>
            </a:r>
          </a:p>
          <a:p>
            <a:r>
              <a:rPr lang="hr-HR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 Gambiraža</a:t>
            </a:r>
          </a:p>
          <a:p>
            <a:r>
              <a:rPr lang="hr-HR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Lucija Medić</a:t>
            </a:r>
          </a:p>
          <a:p>
            <a:r>
              <a:rPr lang="hr-HR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Ariana Milašinčić</a:t>
            </a:r>
            <a:endParaRPr lang="en-US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79677" y="3105967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Beaker">
            <a:extLst>
              <a:ext uri="{FF2B5EF4-FFF2-40B4-BE49-F238E27FC236}">
                <a16:creationId xmlns:a16="http://schemas.microsoft.com/office/drawing/2014/main" id="{88D22565-F42F-439B-A6A4-CF161165E6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213697">
            <a:off x="-491837" y="3688628"/>
            <a:ext cx="3245427" cy="3245427"/>
          </a:xfrm>
          <a:prstGeom prst="rect">
            <a:avLst/>
          </a:prstGeom>
        </p:spPr>
      </p:pic>
      <p:pic>
        <p:nvPicPr>
          <p:cNvPr id="9" name="Graphic 8" descr="Flask">
            <a:extLst>
              <a:ext uri="{FF2B5EF4-FFF2-40B4-BE49-F238E27FC236}">
                <a16:creationId xmlns:a16="http://schemas.microsoft.com/office/drawing/2014/main" id="{B46E3E84-D1E6-4422-AA93-3EE98A821B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125">
            <a:off x="8514237" y="-118161"/>
            <a:ext cx="3005286" cy="3005286"/>
          </a:xfrm>
          <a:prstGeom prst="rect">
            <a:avLst/>
          </a:prstGeom>
        </p:spPr>
      </p:pic>
      <p:pic>
        <p:nvPicPr>
          <p:cNvPr id="13" name="Graphic 12" descr="Test tubes">
            <a:extLst>
              <a:ext uri="{FF2B5EF4-FFF2-40B4-BE49-F238E27FC236}">
                <a16:creationId xmlns:a16="http://schemas.microsoft.com/office/drawing/2014/main" id="{6A56DF0C-1331-406E-AEE6-06E0E59FB9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1078969">
            <a:off x="1920309" y="4797205"/>
            <a:ext cx="2453456" cy="2453456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124513"/>
            <a:ext cx="8378529" cy="1027257"/>
          </a:xfrm>
        </p:spPr>
        <p:txBody>
          <a:bodyPr/>
          <a:lstStyle/>
          <a:p>
            <a:r>
              <a:rPr lang="hr-HR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micro:bit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EA098C1-E19E-4D03-9A35-14569BC7C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99813" y="0"/>
            <a:ext cx="3884322" cy="6858000"/>
            <a:chOff x="8899813" y="0"/>
            <a:chExt cx="3884322" cy="6858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3" name="Graphic 12" descr="Beaker">
              <a:extLst>
                <a:ext uri="{FF2B5EF4-FFF2-40B4-BE49-F238E27FC236}">
                  <a16:creationId xmlns:a16="http://schemas.microsoft.com/office/drawing/2014/main" id="{BF2CC76A-FBA9-49E0-9F1C-2C529949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99813" y="2973678"/>
              <a:ext cx="3884322" cy="3884322"/>
            </a:xfrm>
            <a:prstGeom prst="rect">
              <a:avLst/>
            </a:prstGeom>
          </p:spPr>
        </p:pic>
      </p:grp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8017902-0972-4CF2-B450-5C83FEE71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5" y="1196459"/>
            <a:ext cx="8378529" cy="5177837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Micro:bit alarm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 microbita detektiraju četiri neželjene pojave – požar, otvaranje vrata, uključivanje svijetla i kretanje osobe osvijetljenom prostorijom</a:t>
            </a:r>
            <a:endParaRPr lang="pl-PL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Četvrti, alarmni microbit reagira na radio</a:t>
            </a:r>
          </a:p>
          <a:p>
            <a:pPr marL="457200" lvl="1" indent="0">
              <a:buNone/>
            </a:pPr>
            <a:r>
              <a:rPr lang="pl-PL" sz="20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signale poslane od prva tri microbita </a:t>
            </a:r>
          </a:p>
          <a:p>
            <a:pPr marL="457200" lvl="1" indent="0">
              <a:buNone/>
            </a:pPr>
            <a:r>
              <a:rPr lang="pl-PL" sz="20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razlikujući vrste neželjenih pojava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l-PL" sz="20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pl-PL" sz="20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pl-PL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5"/>
            <a:r>
              <a:rPr lang="pl-PL" sz="24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Pametna micro:bit kasica</a:t>
            </a:r>
          </a:p>
          <a:p>
            <a:pPr lvl="6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Zvučnim i slikovnim signalima motivara korisnika na štednju, ali ga i suzdružava       od prijevremenog uzimanja novaca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F0A778-B33A-4051-8EFA-083E66CA67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797" y="2365752"/>
            <a:ext cx="2435084" cy="1826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A73EC8-1B3C-4E39-AF7F-23E6977927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97" y="4331579"/>
            <a:ext cx="2570920" cy="19281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7660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 descr="Clipboard">
            <a:extLst>
              <a:ext uri="{FF2B5EF4-FFF2-40B4-BE49-F238E27FC236}">
                <a16:creationId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31394">
            <a:off x="3790715" y="4482751"/>
            <a:ext cx="3194131" cy="3194131"/>
          </a:xfrm>
          <a:prstGeom prst="rect">
            <a:avLst/>
          </a:prstGeom>
        </p:spPr>
      </p:pic>
      <p:pic>
        <p:nvPicPr>
          <p:cNvPr id="11" name="Graphic 10" descr="Microscope">
            <a:extLst>
              <a:ext uri="{FF2B5EF4-FFF2-40B4-BE49-F238E27FC236}">
                <a16:creationId xmlns:a16="http://schemas.microsoft.com/office/drawing/2014/main" id="{3CB00449-E308-4DF3-9CFD-9A7D30B67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38607" flipH="1">
            <a:off x="-587261" y="1663257"/>
            <a:ext cx="2684499" cy="2684499"/>
          </a:xfrm>
          <a:prstGeom prst="rect">
            <a:avLst/>
          </a:prstGeom>
        </p:spPr>
      </p:pic>
      <p:pic>
        <p:nvPicPr>
          <p:cNvPr id="7" name="Graphic 6" descr="Beaker">
            <a:extLst>
              <a:ext uri="{FF2B5EF4-FFF2-40B4-BE49-F238E27FC236}">
                <a16:creationId xmlns:a16="http://schemas.microsoft.com/office/drawing/2014/main" id="{88D22565-F42F-439B-A6A4-CF161165E6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213697">
            <a:off x="-491837" y="3688628"/>
            <a:ext cx="3245427" cy="3245427"/>
          </a:xfrm>
          <a:prstGeom prst="rect">
            <a:avLst/>
          </a:prstGeom>
        </p:spPr>
      </p:pic>
      <p:pic>
        <p:nvPicPr>
          <p:cNvPr id="9" name="Graphic 8" descr="Flask">
            <a:extLst>
              <a:ext uri="{FF2B5EF4-FFF2-40B4-BE49-F238E27FC236}">
                <a16:creationId xmlns:a16="http://schemas.microsoft.com/office/drawing/2014/main" id="{B46E3E84-D1E6-4422-AA93-3EE98A821B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125">
            <a:off x="8514237" y="-118161"/>
            <a:ext cx="3005286" cy="3005286"/>
          </a:xfrm>
          <a:prstGeom prst="rect">
            <a:avLst/>
          </a:prstGeom>
        </p:spPr>
      </p:pic>
      <p:pic>
        <p:nvPicPr>
          <p:cNvPr id="13" name="Graphic 12" descr="Test tubes">
            <a:extLst>
              <a:ext uri="{FF2B5EF4-FFF2-40B4-BE49-F238E27FC236}">
                <a16:creationId xmlns:a16="http://schemas.microsoft.com/office/drawing/2014/main" id="{6A56DF0C-1331-406E-AEE6-06E0E59FB9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1078969">
            <a:off x="1920309" y="4797205"/>
            <a:ext cx="2453456" cy="2453456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D10FE212-7CDC-4B89-8359-E68D6D0C87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7612" y="590501"/>
            <a:ext cx="7453425" cy="4166322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hr-HR" sz="3200" dirty="0">
                <a:solidFill>
                  <a:schemeClr val="bg1"/>
                </a:solidFill>
                <a:latin typeface="Rockwell" panose="02060603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Zaključak: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bg1"/>
                </a:solidFill>
                <a:latin typeface="Rockwell" panose="02060603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Predstavljen korisnik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bg1"/>
                </a:solidFill>
                <a:latin typeface="Rockwell" panose="02060603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Okvirno definiran zadatak kao i sredstva na raspolaganju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bg1"/>
                </a:solidFill>
                <a:latin typeface="Rockwell" panose="02060603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Navedena već postojeća rješenja, a detaljnija razrada odgovarajućih rješenja bit će napravljena nakon odabira teme</a:t>
            </a:r>
            <a:endParaRPr lang="en-US" dirty="0">
              <a:solidFill>
                <a:schemeClr val="bg1"/>
              </a:solidFill>
              <a:latin typeface="Rockwell" panose="02060603020205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39F4A49-F794-4B5F-8174-3445F0374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131" y="390162"/>
            <a:ext cx="2452951" cy="12459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99" y="310542"/>
            <a:ext cx="8378529" cy="1325563"/>
          </a:xfrm>
        </p:spPr>
        <p:txBody>
          <a:bodyPr/>
          <a:lstStyle/>
          <a:p>
            <a:r>
              <a:rPr lang="hr-HR" dirty="0">
                <a:solidFill>
                  <a:srgbClr val="00B0F0"/>
                </a:solidFill>
                <a:latin typeface="Rockwell" panose="020606030202050204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hr-HR" dirty="0">
                <a:solidFill>
                  <a:srgbClr val="FF355B"/>
                </a:solidFill>
                <a:latin typeface="Rockwell" panose="020606030202050204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hr-HR" dirty="0">
                <a:solidFill>
                  <a:srgbClr val="60DDE0"/>
                </a:solidFill>
                <a:latin typeface="Rockwell" panose="020606030202050204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hr-HR" dirty="0">
                <a:solidFill>
                  <a:srgbClr val="A34B93"/>
                </a:solidFill>
                <a:latin typeface="Rockwell" panose="020606030202050204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0"/>
              </a:rPr>
              <a:t> 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961" y="1841379"/>
            <a:ext cx="8046020" cy="462645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IRIM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kroz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pokret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Croatian Makers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uvodi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STEM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aktivnosti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u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obrazovno-odgojne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ustanove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lokalne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zajednice</a:t>
            </a:r>
            <a:endParaRPr lang="hr-HR" sz="2400" dirty="0">
              <a:solidFill>
                <a:schemeClr val="accent5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marL="0" indent="0">
              <a:lnSpc>
                <a:spcPct val="100000"/>
              </a:lnSpc>
              <a:buNone/>
            </a:pPr>
            <a:endParaRPr lang="hr-HR" sz="2400" dirty="0">
              <a:solidFill>
                <a:schemeClr val="accent5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lang="hr-HR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Fokus: razvoj digitalne i znanstvene pismenosti, tehnoloških i ostalih kompetencija u okviru STEM područja za mlade</a:t>
            </a:r>
          </a:p>
          <a:p>
            <a:pPr marL="0" indent="0">
              <a:lnSpc>
                <a:spcPct val="100000"/>
              </a:lnSpc>
              <a:buNone/>
            </a:pPr>
            <a:endParaRPr lang="hr-HR" sz="2400" dirty="0">
              <a:solidFill>
                <a:schemeClr val="accent5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lang="it-IT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Najveći projekti IRIM-a trenutno su</a:t>
            </a:r>
            <a:r>
              <a:rPr lang="hr-HR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uvođenje programiranja u osnovne škole i lokalne zajednice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hr-HR" sz="20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Croatian Makers robotička liga</a:t>
            </a:r>
          </a:p>
          <a:p>
            <a:pPr>
              <a:lnSpc>
                <a:spcPct val="100000"/>
              </a:lnSpc>
            </a:pPr>
            <a:endParaRPr lang="en-US" sz="2400" dirty="0">
              <a:solidFill>
                <a:schemeClr val="accent5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09186" y="0"/>
            <a:ext cx="3668917" cy="6941127"/>
            <a:chOff x="9009186" y="0"/>
            <a:chExt cx="3668917" cy="694112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Clipboard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9186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49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027257"/>
          </a:xfrm>
        </p:spPr>
        <p:txBody>
          <a:bodyPr/>
          <a:lstStyle/>
          <a:p>
            <a:r>
              <a:rPr lang="hr-HR" dirty="0">
                <a:solidFill>
                  <a:srgbClr val="1F4E79"/>
                </a:solidFill>
                <a:latin typeface="Rockwell" panose="02060603020205020403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Izradi!</a:t>
            </a:r>
            <a:endParaRPr lang="en-US" dirty="0">
              <a:solidFill>
                <a:srgbClr val="1F4E79"/>
              </a:solidFill>
              <a:latin typeface="Rockwell" panose="020606030202050204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84" y="1577913"/>
            <a:ext cx="8378529" cy="4465080"/>
          </a:xfrm>
        </p:spPr>
        <p:txBody>
          <a:bodyPr>
            <a:normAutofit lnSpcReduction="10000"/>
          </a:bodyPr>
          <a:lstStyle/>
          <a:p>
            <a:r>
              <a:rPr lang="hr-HR" sz="24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Edukacijski portal koji koriste profesori i učenici kao pripremu za sudjelovanje u aktivnostima IRIM-a (robotika, IoT, Logo) </a:t>
            </a:r>
          </a:p>
          <a:p>
            <a:pPr marL="0" indent="0">
              <a:buNone/>
            </a:pPr>
            <a:endParaRPr lang="hr-HR" sz="24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r-HR" sz="24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Robotika - edukativni roboti mBot (izrazito jednostavna, funkcionalna i kvalitetna platforma za učenje i rad)</a:t>
            </a:r>
          </a:p>
          <a:p>
            <a:endParaRPr lang="hr-HR" sz="24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r-HR" sz="24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IoT - vodeća platforma za IoT edukaciju Little Bit Smart Home Kit</a:t>
            </a:r>
          </a:p>
          <a:p>
            <a:endParaRPr lang="hr-HR" sz="24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r-HR" sz="24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Logo - </a:t>
            </a: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edukacijski robot za učenje programiranja u Logu ProBot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55676" y="0"/>
            <a:ext cx="3193475" cy="6954260"/>
            <a:chOff x="9055676" y="0"/>
            <a:chExt cx="3193475" cy="695426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" name="Graphic 11" descr="Test tubes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50534" y="4155643"/>
              <a:ext cx="2798617" cy="2798617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73F758F-A3BB-47F2-BE42-566566FA0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09186" y="0"/>
            <a:ext cx="3668917" cy="6941127"/>
            <a:chOff x="9009186" y="0"/>
            <a:chExt cx="3668917" cy="694112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A145990-3AB1-4B87-9361-BED6CE94827A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3A4675C-79FC-44A4-BF1A-2AEC843703F3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6F9184A-144F-44C3-89DC-9097AD82EE39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F1CFC7A-55A0-4897-9D94-6B8FE1942FBA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CD9BFE0-D104-4EF8-945C-3D8FD0035E01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659EB3B-3506-4DA4-B2E7-614A1C08C9A7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6" name="Graphic 15" descr="Clipboard">
              <a:extLst>
                <a:ext uri="{FF2B5EF4-FFF2-40B4-BE49-F238E27FC236}">
                  <a16:creationId xmlns:a16="http://schemas.microsoft.com/office/drawing/2014/main" id="{AAB9FA06-450C-447B-8142-1B3123585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009186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100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4A5C038-594A-45E2-8EDD-EB7A275C4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3954" y="3659415"/>
            <a:ext cx="3028698" cy="263248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503B2DB-C88C-4625-986F-C262B4695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1953" y="3659415"/>
            <a:ext cx="3028698" cy="26324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85D041A-7FE3-4E49-9DA8-CEF35F4215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6152" y="265757"/>
            <a:ext cx="3824302" cy="26324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1F524D1-B123-49F7-8845-50A60194B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7847" y="262224"/>
            <a:ext cx="3824302" cy="263248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55676" y="0"/>
            <a:ext cx="3193475" cy="6954260"/>
            <a:chOff x="9055676" y="0"/>
            <a:chExt cx="3193475" cy="695426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" name="Graphic 11" descr="Test tubes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50534" y="4155643"/>
              <a:ext cx="2798617" cy="2798617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5E8DE807-885C-456D-9F4B-B12CF5B40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953" y="4429090"/>
            <a:ext cx="1810003" cy="16575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8E35857-CFE1-4CC1-ADEF-B47A4DB27A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8921" y1="76000" x2="76763" y2="35333"/>
                        <a14:foregroundMark x1="50207" y1="76000" x2="50207" y2="76000"/>
                        <a14:foregroundMark x1="18257" y1="54667" x2="44398" y2="20667"/>
                        <a14:foregroundMark x1="68465" y1="75333" x2="88382" y2="52667"/>
                        <a14:foregroundMark x1="21577" y1="60000" x2="14523" y2="56000"/>
                        <a14:foregroundMark x1="36100" y1="53333" x2="53112" y2="37333"/>
                        <a14:foregroundMark x1="55187" y1="81333" x2="51452" y2="78667"/>
                        <a14:foregroundMark x1="34855" y1="59333" x2="36515" y2="56000"/>
                        <a14:foregroundMark x1="68880" y1="78667" x2="70539" y2="75333"/>
                        <a14:foregroundMark x1="26141" y1="65333" x2="32365" y2="58000"/>
                        <a14:foregroundMark x1="60581" y1="82000" x2="67220" y2="76000"/>
                        <a14:backgroundMark x1="66390" y1="78667" x2="64315" y2="88667"/>
                        <a14:backgroundMark x1="88797" y1="53333" x2="88797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303" y="1161691"/>
            <a:ext cx="1754748" cy="10921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DDDB660-115A-4214-A33F-ECF29DB305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726" y1="52448" x2="24481" y2="10490"/>
                        <a14:foregroundMark x1="57261" y1="43357" x2="57261" y2="43357"/>
                        <a14:foregroundMark x1="54772" y1="48951" x2="54772" y2="48951"/>
                        <a14:foregroundMark x1="58506" y1="48252" x2="58506" y2="482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909" y="1195200"/>
            <a:ext cx="2580638" cy="15312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990387A-B62F-4CD1-AC38-F875FA9569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64563" y1="22222" x2="64563" y2="22222"/>
                        <a14:backgroundMark x1="74757" y1="82963" x2="74757" y2="8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65" y="977819"/>
            <a:ext cx="2227218" cy="145991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362F6DF-12FB-4134-B0D2-8FF46A211FD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437" y="862397"/>
            <a:ext cx="2055567" cy="16907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B2906E3-9F31-4715-859B-B6C0B9F1D69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765" b="94118" l="3704" r="92593">
                        <a14:foregroundMark x1="34156" y1="33529" x2="46914" y2="22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71" r="10239" b="11765"/>
          <a:stretch/>
        </p:blipFill>
        <p:spPr>
          <a:xfrm>
            <a:off x="6452797" y="4189885"/>
            <a:ext cx="1573512" cy="124224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46B2B89-D575-47A7-8FA6-EBEA3D85F98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4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889" y="4624380"/>
            <a:ext cx="1886213" cy="1267002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EFDCBA7-D793-4FA9-84AF-CA774CBA9F42}"/>
              </a:ext>
            </a:extLst>
          </p:cNvPr>
          <p:cNvSpPr txBox="1"/>
          <p:nvPr/>
        </p:nvSpPr>
        <p:spPr>
          <a:xfrm>
            <a:off x="1177666" y="3893762"/>
            <a:ext cx="1984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LOGO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3D2264E-2906-4F89-9A07-2EF91D64BFC4}"/>
              </a:ext>
            </a:extLst>
          </p:cNvPr>
          <p:cNvSpPr txBox="1"/>
          <p:nvPr/>
        </p:nvSpPr>
        <p:spPr>
          <a:xfrm>
            <a:off x="1071308" y="382451"/>
            <a:ext cx="1984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ROBOTIKA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FC4A5A-194F-4F2C-A5FC-62ABEA99635A}"/>
              </a:ext>
            </a:extLst>
          </p:cNvPr>
          <p:cNvSpPr txBox="1"/>
          <p:nvPr/>
        </p:nvSpPr>
        <p:spPr>
          <a:xfrm>
            <a:off x="5638801" y="382437"/>
            <a:ext cx="1984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IoT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E4C39AA-CC98-4E73-9C4C-46D3749505EA}"/>
              </a:ext>
            </a:extLst>
          </p:cNvPr>
          <p:cNvSpPr txBox="1"/>
          <p:nvPr/>
        </p:nvSpPr>
        <p:spPr>
          <a:xfrm>
            <a:off x="5665971" y="3784362"/>
            <a:ext cx="1984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chemeClr val="accent4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OSTALO</a:t>
            </a:r>
            <a:endParaRPr lang="en-US" b="1" dirty="0">
              <a:solidFill>
                <a:schemeClr val="accent4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AFA5D2B-8A15-47A9-8014-9719967CE23C}"/>
              </a:ext>
            </a:extLst>
          </p:cNvPr>
          <p:cNvSpPr txBox="1"/>
          <p:nvPr/>
        </p:nvSpPr>
        <p:spPr>
          <a:xfrm>
            <a:off x="144273" y="2312252"/>
            <a:ext cx="19846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mBot</a:t>
            </a:r>
            <a:endParaRPr lang="en-US" sz="160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48B7370-99CB-477B-8047-A0617346ED5A}"/>
              </a:ext>
            </a:extLst>
          </p:cNvPr>
          <p:cNvSpPr txBox="1"/>
          <p:nvPr/>
        </p:nvSpPr>
        <p:spPr>
          <a:xfrm>
            <a:off x="2145575" y="2312252"/>
            <a:ext cx="19846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Ultimate 2.0</a:t>
            </a:r>
            <a:endParaRPr lang="en-US" sz="160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2D91929-3E13-41E2-8A10-41B203C2F260}"/>
              </a:ext>
            </a:extLst>
          </p:cNvPr>
          <p:cNvSpPr txBox="1"/>
          <p:nvPr/>
        </p:nvSpPr>
        <p:spPr>
          <a:xfrm>
            <a:off x="4752386" y="2312252"/>
            <a:ext cx="19846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Smart home kit</a:t>
            </a:r>
            <a:endParaRPr lang="en-US" sz="1600" dirty="0">
              <a:solidFill>
                <a:schemeClr val="accent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22EC162-D209-4501-9F3D-B58A34015DBF}"/>
              </a:ext>
            </a:extLst>
          </p:cNvPr>
          <p:cNvSpPr txBox="1"/>
          <p:nvPr/>
        </p:nvSpPr>
        <p:spPr>
          <a:xfrm>
            <a:off x="6614366" y="2320647"/>
            <a:ext cx="19846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Arduino</a:t>
            </a:r>
            <a:endParaRPr lang="en-US" sz="1600" dirty="0">
              <a:solidFill>
                <a:schemeClr val="accent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C54D98D-68C5-4933-A0B6-06D2451A6B21}"/>
              </a:ext>
            </a:extLst>
          </p:cNvPr>
          <p:cNvSpPr txBox="1"/>
          <p:nvPr/>
        </p:nvSpPr>
        <p:spPr>
          <a:xfrm rot="19924161">
            <a:off x="6585599" y="5188681"/>
            <a:ext cx="19846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dirty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micro:bit</a:t>
            </a:r>
            <a:endParaRPr lang="en-US" sz="1600" dirty="0">
              <a:solidFill>
                <a:schemeClr val="accent4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7923531-197F-4659-92EA-2F1EE513063E}"/>
              </a:ext>
            </a:extLst>
          </p:cNvPr>
          <p:cNvSpPr txBox="1"/>
          <p:nvPr/>
        </p:nvSpPr>
        <p:spPr>
          <a:xfrm>
            <a:off x="1071307" y="5854197"/>
            <a:ext cx="19846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ProBot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1419E42-369E-44D0-A0F2-E588EA28C2DE}"/>
              </a:ext>
            </a:extLst>
          </p:cNvPr>
          <p:cNvSpPr txBox="1"/>
          <p:nvPr/>
        </p:nvSpPr>
        <p:spPr>
          <a:xfrm>
            <a:off x="5168597" y="5850733"/>
            <a:ext cx="19846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dirty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3D Printer</a:t>
            </a:r>
            <a:endParaRPr lang="en-US" sz="1600" dirty="0">
              <a:solidFill>
                <a:schemeClr val="accent4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F25D4BB-FE4D-4073-A61A-D3047DA9C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09186" y="0"/>
            <a:ext cx="3668917" cy="6941127"/>
            <a:chOff x="9009186" y="0"/>
            <a:chExt cx="3668917" cy="694112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61044CE-370C-433B-BDC7-9A19581244DB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2F125246-2003-452F-8313-273DD357A0DB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657D682B-CAD3-4F2E-A7E0-FF7CBF4EEA94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9437885-BE50-4AA7-AEA1-2999A7D2277D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AD54415A-49D8-4AA9-BCA7-FCBB5C36E524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ABD647E0-31E7-4108-9C59-8237EE4977B6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48" name="Graphic 47" descr="Clipboard">
              <a:extLst>
                <a:ext uri="{FF2B5EF4-FFF2-40B4-BE49-F238E27FC236}">
                  <a16:creationId xmlns:a16="http://schemas.microsoft.com/office/drawing/2014/main" id="{7DF92805-8CBB-43BA-978F-D645A2B78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9009186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3366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55676" y="0"/>
            <a:ext cx="3193475" cy="6954260"/>
            <a:chOff x="9055676" y="0"/>
            <a:chExt cx="3193475" cy="695426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" name="Graphic 11" descr="Test tubes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50534" y="4155643"/>
              <a:ext cx="2798617" cy="2798617"/>
            </a:xfrm>
            <a:prstGeom prst="rect">
              <a:avLst/>
            </a:prstGeom>
          </p:spPr>
        </p:pic>
      </p:grpSp>
      <p:sp>
        <p:nvSpPr>
          <p:cNvPr id="54" name="Title 1">
            <a:extLst>
              <a:ext uri="{FF2B5EF4-FFF2-40B4-BE49-F238E27FC236}">
                <a16:creationId xmlns:a16="http://schemas.microsoft.com/office/drawing/2014/main" id="{FE44B4DF-6BDE-4BA7-B545-2F23280B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027257"/>
          </a:xfrm>
        </p:spPr>
        <p:txBody>
          <a:bodyPr/>
          <a:lstStyle/>
          <a:p>
            <a:r>
              <a:rPr lang="hr-HR" dirty="0">
                <a:solidFill>
                  <a:srgbClr val="1F4E79"/>
                </a:solidFill>
                <a:latin typeface="Rockwell" panose="02060603020205020403" pitchFamily="18" charset="0"/>
              </a:rPr>
              <a:t>Zadatak</a:t>
            </a:r>
            <a:endParaRPr lang="en-US" dirty="0">
              <a:solidFill>
                <a:srgbClr val="1F4E79"/>
              </a:solidFill>
              <a:latin typeface="Rockwell" panose="02060603020205020403" pitchFamily="18" charset="0"/>
            </a:endParaRP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EDD1E7F7-D82D-4937-BAED-51082A7EF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84" y="1577913"/>
            <a:ext cx="8378529" cy="4465080"/>
          </a:xfrm>
        </p:spPr>
        <p:txBody>
          <a:bodyPr>
            <a:normAutofit/>
          </a:bodyPr>
          <a:lstStyle/>
          <a:p>
            <a:r>
              <a:rPr lang="hr-HR" sz="24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Izrada novih digitalnih edukacijskih materijala koji će biti objavljeni na portalu </a:t>
            </a:r>
            <a:r>
              <a:rPr lang="hr-HR" sz="24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Izradi!</a:t>
            </a:r>
            <a:endParaRPr lang="hr-HR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hr-HR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r-HR" sz="24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Materijali će se koristiti kao podloga za provedbu radionica robotike, organizaciju natječaja i za djecu koja žele raditi na kompleksnijim zadacima</a:t>
            </a:r>
          </a:p>
          <a:p>
            <a:endParaRPr lang="hr-HR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r-HR" sz="24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Moguće izvedbe: prezentacije, video upute i sl.</a:t>
            </a:r>
          </a:p>
          <a:p>
            <a:endParaRPr lang="hr-HR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850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55676" y="0"/>
            <a:ext cx="3193475" cy="6954260"/>
            <a:chOff x="9055676" y="0"/>
            <a:chExt cx="3193475" cy="695426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" name="Graphic 11" descr="Test tubes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50534" y="4155643"/>
              <a:ext cx="2798617" cy="2798617"/>
            </a:xfrm>
            <a:prstGeom prst="rect">
              <a:avLst/>
            </a:prstGeom>
          </p:spPr>
        </p:pic>
      </p:grpSp>
      <p:sp>
        <p:nvSpPr>
          <p:cNvPr id="54" name="Title 1">
            <a:extLst>
              <a:ext uri="{FF2B5EF4-FFF2-40B4-BE49-F238E27FC236}">
                <a16:creationId xmlns:a16="http://schemas.microsoft.com/office/drawing/2014/main" id="{FE44B4DF-6BDE-4BA7-B545-2F23280B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027257"/>
          </a:xfrm>
        </p:spPr>
        <p:txBody>
          <a:bodyPr/>
          <a:lstStyle/>
          <a:p>
            <a:r>
              <a:rPr lang="hr-HR" dirty="0">
                <a:solidFill>
                  <a:srgbClr val="1F4E79"/>
                </a:solidFill>
                <a:latin typeface="Rockwell" panose="02060603020205020403" pitchFamily="18" charset="0"/>
              </a:rPr>
              <a:t>Na raspolaganju:</a:t>
            </a:r>
            <a:endParaRPr lang="en-US" dirty="0">
              <a:solidFill>
                <a:srgbClr val="1F4E79"/>
              </a:solidFill>
              <a:latin typeface="Rockwell" panose="020606030202050204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B116A5-D866-429D-B384-1E65ECBD1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83" y="4458924"/>
            <a:ext cx="2109484" cy="19318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F7927F-C2E5-4D0C-8F38-B16CD9E412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900" y="4373217"/>
            <a:ext cx="3029864" cy="21196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B036F5-E695-49AE-90DF-50FF65DC31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717" y="1792728"/>
            <a:ext cx="2496831" cy="16362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09BCFC-E65F-4262-B351-0170B31482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20" y="1462941"/>
            <a:ext cx="2791215" cy="22958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4ADDA28-7FC2-4EFA-B0D8-5E979E3F60C8}"/>
              </a:ext>
            </a:extLst>
          </p:cNvPr>
          <p:cNvSpPr txBox="1"/>
          <p:nvPr/>
        </p:nvSpPr>
        <p:spPr>
          <a:xfrm>
            <a:off x="5638800" y="3521570"/>
            <a:ext cx="1984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mBot</a:t>
            </a:r>
            <a:endParaRPr lang="en-US" b="1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7C7801-A98F-4E85-82B8-B94A4DB6EBD1}"/>
              </a:ext>
            </a:extLst>
          </p:cNvPr>
          <p:cNvSpPr txBox="1"/>
          <p:nvPr/>
        </p:nvSpPr>
        <p:spPr>
          <a:xfrm>
            <a:off x="832708" y="3521570"/>
            <a:ext cx="1984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Ultimate 2.0</a:t>
            </a:r>
            <a:endParaRPr lang="en-US" b="1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5FBC7A-52D0-47E9-A997-84B5CD16151D}"/>
              </a:ext>
            </a:extLst>
          </p:cNvPr>
          <p:cNvSpPr txBox="1"/>
          <p:nvPr/>
        </p:nvSpPr>
        <p:spPr>
          <a:xfrm>
            <a:off x="5566726" y="6221489"/>
            <a:ext cx="1984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micro:bit</a:t>
            </a:r>
            <a:endParaRPr lang="en-US" b="1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F0504F-3CC9-4A5E-82D6-21F3D367C1C4}"/>
              </a:ext>
            </a:extLst>
          </p:cNvPr>
          <p:cNvSpPr txBox="1"/>
          <p:nvPr/>
        </p:nvSpPr>
        <p:spPr>
          <a:xfrm>
            <a:off x="890416" y="6221489"/>
            <a:ext cx="1984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3D Printer</a:t>
            </a:r>
            <a:endParaRPr lang="en-US" b="1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777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68" y="987977"/>
            <a:ext cx="8378529" cy="2629866"/>
          </a:xfrm>
        </p:spPr>
        <p:txBody>
          <a:bodyPr>
            <a:normAutofit/>
          </a:bodyPr>
          <a:lstStyle/>
          <a:p>
            <a:r>
              <a:rPr lang="hr-HR" b="1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Postojeća rješenja u ovisnosti o izabranom edukacijskom sredstvu*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991" y="3617843"/>
            <a:ext cx="4809252" cy="342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800" dirty="0">
                <a:solidFill>
                  <a:schemeClr val="accent5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mBot, Ultimate 2.0, micro:bit</a:t>
            </a:r>
            <a:endParaRPr lang="en-US" sz="1800" dirty="0">
              <a:solidFill>
                <a:schemeClr val="accent5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EA098C1-E19E-4D03-9A35-14569BC7C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99813" y="0"/>
            <a:ext cx="3884322" cy="6858000"/>
            <a:chOff x="8899813" y="0"/>
            <a:chExt cx="3884322" cy="6858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3" name="Graphic 12" descr="Beaker">
              <a:extLst>
                <a:ext uri="{FF2B5EF4-FFF2-40B4-BE49-F238E27FC236}">
                  <a16:creationId xmlns:a16="http://schemas.microsoft.com/office/drawing/2014/main" id="{BF2CC76A-FBA9-49E0-9F1C-2C529949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99813" y="2973678"/>
              <a:ext cx="3884322" cy="3884322"/>
            </a:xfrm>
            <a:prstGeom prst="rect">
              <a:avLst/>
            </a:prstGeom>
          </p:spPr>
        </p:pic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D792368-0172-44E2-82E0-741C245ECFE9}"/>
              </a:ext>
            </a:extLst>
          </p:cNvPr>
          <p:cNvSpPr txBox="1">
            <a:spLocks/>
          </p:cNvSpPr>
          <p:nvPr/>
        </p:nvSpPr>
        <p:spPr>
          <a:xfrm>
            <a:off x="393991" y="6419159"/>
            <a:ext cx="8235807" cy="342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sz="1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*Navedena su samo neka od rješenja, dok će se njihova temeljita razrada napraviti nakon intervjua </a:t>
            </a:r>
            <a:endParaRPr lang="en-US" sz="1800" dirty="0">
              <a:solidFill>
                <a:schemeClr val="accent5">
                  <a:lumMod val="60000"/>
                  <a:lumOff val="4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571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124513"/>
            <a:ext cx="8378529" cy="1027257"/>
          </a:xfrm>
        </p:spPr>
        <p:txBody>
          <a:bodyPr/>
          <a:lstStyle/>
          <a:p>
            <a:r>
              <a:rPr lang="hr-HR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mBot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EA098C1-E19E-4D03-9A35-14569BC7C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99813" y="0"/>
            <a:ext cx="3884322" cy="6858000"/>
            <a:chOff x="8899813" y="0"/>
            <a:chExt cx="3884322" cy="6858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3" name="Graphic 12" descr="Beaker">
              <a:extLst>
                <a:ext uri="{FF2B5EF4-FFF2-40B4-BE49-F238E27FC236}">
                  <a16:creationId xmlns:a16="http://schemas.microsoft.com/office/drawing/2014/main" id="{BF2CC76A-FBA9-49E0-9F1C-2C529949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99813" y="2973678"/>
              <a:ext cx="3884322" cy="3884322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6CBF3224-AD17-4480-A5A0-BE67C76B9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844" y="0"/>
            <a:ext cx="2496831" cy="1636272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8017902-0972-4CF2-B450-5C83FEE71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84" y="1196460"/>
            <a:ext cx="8378529" cy="4465080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mBot – Senzor za praćenje linije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Pomoću 2 senzora mBot prati liniju, te se u ovisnosti o detektiranoj veličini kreće</a:t>
            </a:r>
          </a:p>
          <a:p>
            <a:pPr marL="0" indent="0">
              <a:buNone/>
            </a:pPr>
            <a:endParaRPr lang="pl-PL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24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mBot – „Svjetlo se svjetlom vraća“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robot uvijek svijetli lijevom LED diodom plavo, a desnom žuto onda kada je izložen jakom svijetlu ili kada ga se njime obasja ako je u mračnoj prostoriji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l-PL" sz="20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24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mBot – Oprez, visoko!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mBot se kreće ravno po nekoj uzdignutoj površini (primjerice na stolu) te se zaustavlja kad dođe do ruba stola</a:t>
            </a:r>
          </a:p>
          <a:p>
            <a:endParaRPr lang="pl-PL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4DF4B7B-CE3C-4B80-97C3-83C9A0D8F9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254" y="5390840"/>
            <a:ext cx="2238272" cy="146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677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BEAE2E7-12EF-4B65-8D3E-AD5557AE0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70" y="1842464"/>
            <a:ext cx="2506217" cy="19632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010D80-6F36-4D63-8998-6CDEA2BE71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55" y="5140049"/>
            <a:ext cx="2088630" cy="17179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124513"/>
            <a:ext cx="8378529" cy="1027257"/>
          </a:xfrm>
        </p:spPr>
        <p:txBody>
          <a:bodyPr/>
          <a:lstStyle/>
          <a:p>
            <a:r>
              <a:rPr lang="hr-HR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Ultimate 2.0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EA098C1-E19E-4D03-9A35-14569BC7C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99813" y="0"/>
            <a:ext cx="3884322" cy="6858000"/>
            <a:chOff x="8899813" y="0"/>
            <a:chExt cx="3884322" cy="6858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3" name="Graphic 12" descr="Beaker">
              <a:extLst>
                <a:ext uri="{FF2B5EF4-FFF2-40B4-BE49-F238E27FC236}">
                  <a16:creationId xmlns:a16="http://schemas.microsoft.com/office/drawing/2014/main" id="{BF2CC76A-FBA9-49E0-9F1C-2C529949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99813" y="2973678"/>
              <a:ext cx="3884322" cy="3884322"/>
            </a:xfrm>
            <a:prstGeom prst="rect">
              <a:avLst/>
            </a:prstGeom>
          </p:spPr>
        </p:pic>
      </p:grp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8017902-0972-4CF2-B450-5C83FEE71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227" y="1409431"/>
            <a:ext cx="8378529" cy="4465080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Kretanje Robotic Arm Tanka po kružnici</a:t>
            </a:r>
          </a:p>
          <a:p>
            <a:endParaRPr lang="pl-PL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l-PL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l-PL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l-PL" sz="2400" dirty="0">
              <a:solidFill>
                <a:srgbClr val="1F4E7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24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Premještanje predmeta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samostalno premještanje predmeta na </a:t>
            </a:r>
          </a:p>
          <a:p>
            <a:pPr marL="457200" lvl="1" indent="0">
              <a:buNone/>
            </a:pPr>
            <a:r>
              <a:rPr lang="pl-PL" sz="2000" dirty="0">
                <a:solidFill>
                  <a:srgbClr val="1F4E7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drugo mjesto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7C4F503-9C17-4E0D-B5AD-EB7776D1EC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576" y="2562785"/>
            <a:ext cx="2654969" cy="356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90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ab Safety Template - blue design.potx" id="{6698E7C4-46F3-4B25-BFA1-E1D6AD3BE9F4}" vid="{1972FE81-5A08-41E9-AFBD-04B7B10F8F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Lab safety</Template>
  <TotalTime>0</TotalTime>
  <Words>430</Words>
  <Application>Microsoft Office PowerPoint</Application>
  <PresentationFormat>Widescreen</PresentationFormat>
  <Paragraphs>79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Rockwell</vt:lpstr>
      <vt:lpstr>Tahoma</vt:lpstr>
      <vt:lpstr>Wingdings</vt:lpstr>
      <vt:lpstr>Office Theme</vt:lpstr>
      <vt:lpstr>Zadaci za učenike</vt:lpstr>
      <vt:lpstr>IRIM </vt:lpstr>
      <vt:lpstr>Izradi!</vt:lpstr>
      <vt:lpstr>PowerPoint Presentation</vt:lpstr>
      <vt:lpstr>Zadatak</vt:lpstr>
      <vt:lpstr>Na raspolaganju:</vt:lpstr>
      <vt:lpstr>Postojeća rješenja u ovisnosti o izabranom edukacijskom sredstvu*</vt:lpstr>
      <vt:lpstr>mBot</vt:lpstr>
      <vt:lpstr>Ultimate 2.0</vt:lpstr>
      <vt:lpstr>micro:bit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2019-03-15T12:42:12Z</dcterms:created>
  <dcterms:modified xsi:type="dcterms:W3CDTF">2019-03-21T14:33:29Z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2018-08-20T20:18:53.6769504Z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