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744" r:id="rId4"/>
  </p:sldMasterIdLst>
  <p:sldIdLst>
    <p:sldId id="256" r:id="rId5"/>
    <p:sldId id="278" r:id="rId6"/>
    <p:sldId id="280" r:id="rId7"/>
    <p:sldId id="277" r:id="rId8"/>
    <p:sldId id="276" r:id="rId9"/>
    <p:sldId id="281" r:id="rId10"/>
    <p:sldId id="282" r:id="rId11"/>
    <p:sldId id="283" r:id="rId12"/>
    <p:sldId id="284" r:id="rId13"/>
    <p:sldId id="27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033" autoAdjust="0"/>
  </p:normalViewPr>
  <p:slideViewPr>
    <p:cSldViewPr snapToGrid="0" snapToObjects="1">
      <p:cViewPr varScale="1">
        <p:scale>
          <a:sx n="117" d="100"/>
          <a:sy n="117" d="100"/>
        </p:scale>
        <p:origin x="356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87DE6118-2437-4B30-8E3C-4D2BE6020583}" type="datetimeFigureOut">
              <a:rPr lang="en-US" smtClean="0"/>
              <a:pPr/>
              <a:t>13-May-19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250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13-May-19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312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13-May-19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008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13-May-19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05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13-May-19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569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13-May-19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1876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13-May-19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9608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13-May-19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126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13-May-19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542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13-May-19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546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13-May-19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580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13-May-19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104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13-May-19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299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13-May-19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550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13-May-19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073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13-May-19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976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13-May-19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080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7DE6118-2437-4B30-8E3C-4D2BE6020583}" type="datetimeFigureOut">
              <a:rPr lang="en-US" smtClean="0"/>
              <a:pPr/>
              <a:t>13-May-19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0657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ight sky with mountains far away on the horizon">
            <a:extLst>
              <a:ext uri="{FF2B5EF4-FFF2-40B4-BE49-F238E27FC236}">
                <a16:creationId xmlns:a16="http://schemas.microsoft.com/office/drawing/2014/main" id="{7C454B0C-0819-4D56-9275-BCE254DA659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40C7600-5BA8-4A54-887F-74AF87750A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2399" y="2554817"/>
            <a:ext cx="7197726" cy="2421464"/>
          </a:xfrm>
        </p:spPr>
        <p:txBody>
          <a:bodyPr>
            <a:normAutofit/>
          </a:bodyPr>
          <a:lstStyle/>
          <a:p>
            <a:pPr algn="ctr"/>
            <a:r>
              <a:rPr lang="hr-HR" b="1" dirty="0"/>
              <a:t>Daljinska skrb za ukućane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584786-6548-4BB4-95FD-977AD1F362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6666" y="4976282"/>
            <a:ext cx="8116711" cy="1405467"/>
          </a:xfrm>
        </p:spPr>
        <p:txBody>
          <a:bodyPr>
            <a:normAutofit/>
          </a:bodyPr>
          <a:lstStyle/>
          <a:p>
            <a:r>
              <a:rPr lang="hr-HR" dirty="0"/>
              <a:t> </a:t>
            </a:r>
            <a:r>
              <a:rPr lang="hr-HR" sz="2000" dirty="0"/>
              <a:t>Iva Cvitković, Tihana Đerek,  Anita Garić,  Matea Mak,  Filip Tomas</a:t>
            </a:r>
          </a:p>
          <a:p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7214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E6D4D-3B0C-4137-BC4C-D3BED8045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5400" b="1" dirty="0"/>
              <a:t>Mogući dodaci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96557-B256-4104-AB18-D1E14F5FE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664" y="1433688"/>
            <a:ext cx="10131425" cy="3649133"/>
          </a:xfrm>
        </p:spPr>
        <p:txBody>
          <a:bodyPr>
            <a:normAutofit/>
          </a:bodyPr>
          <a:lstStyle/>
          <a:p>
            <a:r>
              <a:rPr lang="hr-HR" sz="3600" dirty="0"/>
              <a:t>Umetnuti senzor za otkucaje srca, mjerenje disanja, temperaturni senzor</a:t>
            </a:r>
          </a:p>
          <a:p>
            <a:r>
              <a:rPr lang="hr-HR" sz="3600" dirty="0"/>
              <a:t>Implementirati gumb za brzi poziv pomoći</a:t>
            </a:r>
          </a:p>
          <a:p>
            <a:r>
              <a:rPr lang="hr-HR" sz="3600" dirty="0"/>
              <a:t>Kamere za nadziranje osobe (problem privatnosti)</a:t>
            </a:r>
          </a:p>
        </p:txBody>
      </p:sp>
    </p:spTree>
    <p:extLst>
      <p:ext uri="{BB962C8B-B14F-4D97-AF65-F5344CB8AC3E}">
        <p14:creationId xmlns:p14="http://schemas.microsoft.com/office/powerpoint/2010/main" val="794006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E07E4-4228-4D98-B345-9EB7D355B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5400" b="1" dirty="0"/>
              <a:t>Rješenje problema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BD4D0-5FC1-4B4C-AAD4-DF8429BAE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157" y="2065867"/>
            <a:ext cx="10131425" cy="3649133"/>
          </a:xfrm>
        </p:spPr>
        <p:txBody>
          <a:bodyPr>
            <a:normAutofit lnSpcReduction="10000"/>
          </a:bodyPr>
          <a:lstStyle/>
          <a:p>
            <a:r>
              <a:rPr lang="hr-HR" sz="3600" dirty="0"/>
              <a:t>Razviti narukvicu koja u sebi ima akcelerometar, žiroskop i mikrofon, a koji su spojeni na mikrokontroler ESP8266</a:t>
            </a:r>
          </a:p>
          <a:p>
            <a:r>
              <a:rPr lang="hr-HR" sz="3600" dirty="0"/>
              <a:t>Akcelerometrom se detektira pad</a:t>
            </a:r>
          </a:p>
          <a:p>
            <a:r>
              <a:rPr lang="hr-HR" sz="3600" dirty="0"/>
              <a:t>Mikrofonom mjerimo razinu buke</a:t>
            </a:r>
          </a:p>
          <a:p>
            <a:r>
              <a:rPr lang="hr-HR" sz="3600" dirty="0"/>
              <a:t>Alarmiranje bližnje osobe</a:t>
            </a:r>
          </a:p>
        </p:txBody>
      </p:sp>
    </p:spTree>
    <p:extLst>
      <p:ext uri="{BB962C8B-B14F-4D97-AF65-F5344CB8AC3E}">
        <p14:creationId xmlns:p14="http://schemas.microsoft.com/office/powerpoint/2010/main" val="4002154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FADD9-35DC-4AA2-BFA1-809F9D495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5400" b="1" dirty="0"/>
              <a:t>Potrebna oprema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45183-FB36-46BD-9D7F-B498DB4F7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157" y="1652209"/>
            <a:ext cx="10131425" cy="3649133"/>
          </a:xfrm>
        </p:spPr>
        <p:txBody>
          <a:bodyPr>
            <a:normAutofit/>
          </a:bodyPr>
          <a:lstStyle/>
          <a:p>
            <a:r>
              <a:rPr lang="hr-HR" sz="3600" dirty="0"/>
              <a:t>Akcelerometar i žiroskop Sparkfun LSM6DS3</a:t>
            </a:r>
          </a:p>
          <a:p>
            <a:r>
              <a:rPr lang="hr-HR" sz="3600" dirty="0"/>
              <a:t>Mikrokontroler ESP8266</a:t>
            </a:r>
          </a:p>
          <a:p>
            <a:r>
              <a:rPr lang="hr-HR" sz="3600" dirty="0"/>
              <a:t>Mikrofon LM393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19837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5C3B1-2933-4DDD-A9E2-DFD568831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5400" b="1" dirty="0"/>
              <a:t>cilj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35E37-5C5C-4B5B-A2D9-C0BD5CCD0F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2" y="1604433"/>
            <a:ext cx="10131425" cy="3649133"/>
          </a:xfrm>
        </p:spPr>
        <p:txBody>
          <a:bodyPr>
            <a:normAutofit/>
          </a:bodyPr>
          <a:lstStyle/>
          <a:p>
            <a:r>
              <a:rPr lang="hr-HR" sz="3600" dirty="0"/>
              <a:t>Do 13. lipnja razviti sustav za nadziranje zdravlja starijih osoba, te alarmiranje bližnje ili odgovorne osobe u slučaju da je nadziranoj osobi potrebna pomoć</a:t>
            </a:r>
          </a:p>
        </p:txBody>
      </p:sp>
    </p:spTree>
    <p:extLst>
      <p:ext uri="{BB962C8B-B14F-4D97-AF65-F5344CB8AC3E}">
        <p14:creationId xmlns:p14="http://schemas.microsoft.com/office/powerpoint/2010/main" val="2259243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36010-1921-4002-AB4B-BB5A90A0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5400" b="1" dirty="0"/>
              <a:t>svrha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8A8A9-E813-4E56-98CF-5EA62F12A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978" y="1185335"/>
            <a:ext cx="10131425" cy="3649133"/>
          </a:xfrm>
        </p:spPr>
        <p:txBody>
          <a:bodyPr>
            <a:normAutofit/>
          </a:bodyPr>
          <a:lstStyle/>
          <a:p>
            <a:r>
              <a:rPr lang="hr-HR" sz="3600" dirty="0"/>
              <a:t>Poboljšati kvalitetu života starijih osoba</a:t>
            </a:r>
          </a:p>
          <a:p>
            <a:r>
              <a:rPr lang="hr-HR" sz="3600" dirty="0"/>
              <a:t>Olakšati im samostalni život i učiniti ga sigurnijim kako bi se osjećali ugodnije u vlastitom domu</a:t>
            </a:r>
          </a:p>
        </p:txBody>
      </p:sp>
    </p:spTree>
    <p:extLst>
      <p:ext uri="{BB962C8B-B14F-4D97-AF65-F5344CB8AC3E}">
        <p14:creationId xmlns:p14="http://schemas.microsoft.com/office/powerpoint/2010/main" val="1937605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5C3B1-2933-4DDD-A9E2-DFD568831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5400" b="1" dirty="0"/>
              <a:t>FAZE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35E37-5C5C-4B5B-A2D9-C0BD5CCD0F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675" y="2192261"/>
            <a:ext cx="10131425" cy="364913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hr-HR" sz="3600" dirty="0"/>
              <a:t>1.	 Odabir projekta i formiranje grupe</a:t>
            </a:r>
          </a:p>
          <a:p>
            <a:pPr marL="0" indent="0">
              <a:buNone/>
            </a:pPr>
            <a:r>
              <a:rPr lang="hr-HR" sz="3600" dirty="0"/>
              <a:t>2.	 Upoznavanje s problematikom</a:t>
            </a:r>
          </a:p>
          <a:p>
            <a:pPr marL="0" indent="0">
              <a:buNone/>
            </a:pPr>
            <a:r>
              <a:rPr lang="hr-HR" sz="3600" dirty="0"/>
              <a:t>3.	 Prvi intervju s korisnikom</a:t>
            </a:r>
          </a:p>
          <a:p>
            <a:pPr marL="0" indent="0">
              <a:buNone/>
            </a:pPr>
            <a:r>
              <a:rPr lang="hr-HR" sz="3600" dirty="0"/>
              <a:t>4.	 Istraživanje postojećih rješenja i razrada vlastitog</a:t>
            </a:r>
          </a:p>
          <a:p>
            <a:pPr marL="0" indent="0">
              <a:buNone/>
            </a:pPr>
            <a:r>
              <a:rPr lang="hr-HR" sz="3600" dirty="0"/>
              <a:t>5.	 Nabava potrebnih komponenti</a:t>
            </a:r>
          </a:p>
          <a:p>
            <a:pPr marL="0" indent="0">
              <a:buNone/>
            </a:pPr>
            <a:r>
              <a:rPr lang="hr-HR" sz="3600" dirty="0"/>
              <a:t>6.	 Drugi intervju s korisnikom</a:t>
            </a:r>
          </a:p>
          <a:p>
            <a:pPr marL="0" indent="0">
              <a:buNone/>
            </a:pPr>
            <a:r>
              <a:rPr lang="hr-HR" sz="3600" dirty="0"/>
              <a:t>7. 	 Izrada idejnog rješenja</a:t>
            </a:r>
          </a:p>
          <a:p>
            <a:pPr marL="0" indent="0">
              <a:buNone/>
            </a:pPr>
            <a:r>
              <a:rPr lang="hr-HR" sz="3600" dirty="0"/>
              <a:t>8. 	 Izrada izvedbenog rješenja</a:t>
            </a:r>
          </a:p>
          <a:p>
            <a:pPr marL="0" indent="0">
              <a:buNone/>
            </a:pPr>
            <a:r>
              <a:rPr lang="hr-HR" sz="3600" dirty="0"/>
              <a:t>9.	 Izrada sustava</a:t>
            </a:r>
          </a:p>
          <a:p>
            <a:pPr marL="0" indent="0">
              <a:buNone/>
            </a:pPr>
            <a:r>
              <a:rPr lang="hr-HR" sz="3600" dirty="0"/>
              <a:t>10.     Testiranje sustava s korisnikom</a:t>
            </a:r>
          </a:p>
          <a:p>
            <a:pPr marL="0" indent="0">
              <a:buNone/>
            </a:pPr>
            <a:r>
              <a:rPr lang="hr-HR" sz="3600" dirty="0"/>
              <a:t>11.     Primopredaja i prezentacija projekta</a:t>
            </a:r>
          </a:p>
        </p:txBody>
      </p:sp>
    </p:spTree>
    <p:extLst>
      <p:ext uri="{BB962C8B-B14F-4D97-AF65-F5344CB8AC3E}">
        <p14:creationId xmlns:p14="http://schemas.microsoft.com/office/powerpoint/2010/main" val="2915597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5C3B1-2933-4DDD-A9E2-DFD568831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5400" b="1" dirty="0"/>
              <a:t>ROKOVI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35E37-5C5C-4B5B-A2D9-C0BD5CCD0F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529" y="2306561"/>
            <a:ext cx="10087884" cy="36491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1400" b="1" dirty="0"/>
              <a:t>        Datum:	             Očekivani rezultat</a:t>
            </a:r>
            <a:r>
              <a:rPr lang="hr-HR" sz="1400" dirty="0"/>
              <a:t>:</a:t>
            </a:r>
          </a:p>
          <a:p>
            <a:r>
              <a:rPr lang="hr-HR" sz="1400" dirty="0"/>
              <a:t>14.3.2019.	Odabir projekta i formiranje grupe</a:t>
            </a:r>
          </a:p>
          <a:p>
            <a:r>
              <a:rPr lang="hr-HR" sz="1400" dirty="0"/>
              <a:t>21.3.2019.	Upoznavanje s problemima</a:t>
            </a:r>
          </a:p>
          <a:p>
            <a:r>
              <a:rPr lang="hr-HR" sz="1400" dirty="0"/>
              <a:t>28.3.2019.	Prvi razgovor s korisnikom</a:t>
            </a:r>
          </a:p>
          <a:p>
            <a:r>
              <a:rPr lang="hr-HR" sz="1400" dirty="0"/>
              <a:t>4.4.2019.	Istraživanje i razumijevanje postojećih rješenja</a:t>
            </a:r>
          </a:p>
          <a:p>
            <a:r>
              <a:rPr lang="hr-HR" sz="1400" dirty="0"/>
              <a:t>11.4.2019.	Drugi razgovor s korisnikom</a:t>
            </a:r>
          </a:p>
          <a:p>
            <a:r>
              <a:rPr lang="hr-HR" sz="1400" dirty="0"/>
              <a:t>18.4.2019.	Izrada projektnog zadatka</a:t>
            </a:r>
          </a:p>
          <a:p>
            <a:r>
              <a:rPr lang="hr-HR" sz="1400" dirty="0"/>
              <a:t>2.5.2019.	Idejno rješenje</a:t>
            </a:r>
          </a:p>
          <a:p>
            <a:r>
              <a:rPr lang="hr-HR" sz="1400" dirty="0"/>
              <a:t>16.5.2019.	Izvedbeno rješenje</a:t>
            </a:r>
          </a:p>
          <a:p>
            <a:r>
              <a:rPr lang="hr-HR" sz="1400" dirty="0"/>
              <a:t> 			Izrada praktičnog dijela, povezivanje komponenti u sustav</a:t>
            </a:r>
          </a:p>
          <a:p>
            <a:r>
              <a:rPr lang="hr-HR" sz="1400" dirty="0"/>
              <a:t>30.5.2019.	Prezentacija sustava korisnicima</a:t>
            </a:r>
          </a:p>
          <a:p>
            <a:r>
              <a:rPr lang="hr-HR" sz="1400" dirty="0"/>
              <a:t> 			Dovršavanje sustava</a:t>
            </a:r>
          </a:p>
          <a:p>
            <a:r>
              <a:rPr lang="hr-HR" sz="1400" dirty="0"/>
              <a:t>13.6.2019.	Konačna predaja dokumentacije i prezentacija projekta</a:t>
            </a:r>
          </a:p>
        </p:txBody>
      </p:sp>
    </p:spTree>
    <p:extLst>
      <p:ext uri="{BB962C8B-B14F-4D97-AF65-F5344CB8AC3E}">
        <p14:creationId xmlns:p14="http://schemas.microsoft.com/office/powerpoint/2010/main" val="485673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5C3B1-2933-4DDD-A9E2-DFD568831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5400" b="1" dirty="0"/>
              <a:t>PRIMOPREDAJNI PROTOKOL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35E37-5C5C-4B5B-A2D9-C0BD5CCD0F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2" y="1604433"/>
            <a:ext cx="10131425" cy="3649133"/>
          </a:xfrm>
        </p:spPr>
        <p:txBody>
          <a:bodyPr>
            <a:normAutofit/>
          </a:bodyPr>
          <a:lstStyle/>
          <a:p>
            <a:r>
              <a:rPr lang="hr-HR" sz="3600" dirty="0"/>
              <a:t>Demonstracija rada sustava, održavanje i predaja prezentacije te cjelokupne dokumentacije</a:t>
            </a:r>
          </a:p>
          <a:p>
            <a:r>
              <a:rPr lang="hr-HR" sz="3600" dirty="0"/>
              <a:t>Rok: 13. lipnja 2019.</a:t>
            </a:r>
          </a:p>
        </p:txBody>
      </p:sp>
    </p:spTree>
    <p:extLst>
      <p:ext uri="{BB962C8B-B14F-4D97-AF65-F5344CB8AC3E}">
        <p14:creationId xmlns:p14="http://schemas.microsoft.com/office/powerpoint/2010/main" val="799621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5C3B1-2933-4DDD-A9E2-DFD568831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5400" b="1" dirty="0"/>
              <a:t>Ograničenja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35E37-5C5C-4B5B-A2D9-C0BD5CCD0F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016" y="1668538"/>
            <a:ext cx="11076213" cy="4715933"/>
          </a:xfrm>
        </p:spPr>
        <p:txBody>
          <a:bodyPr>
            <a:normAutofit/>
          </a:bodyPr>
          <a:lstStyle/>
          <a:p>
            <a:r>
              <a:rPr lang="hr-HR" dirty="0"/>
              <a:t>K</a:t>
            </a:r>
            <a:r>
              <a:rPr lang="en-US" dirty="0" err="1"/>
              <a:t>onačna</a:t>
            </a:r>
            <a:r>
              <a:rPr lang="en-US" dirty="0"/>
              <a:t> </a:t>
            </a:r>
            <a:r>
              <a:rPr lang="en-US" dirty="0" err="1"/>
              <a:t>preciznost</a:t>
            </a:r>
            <a:r>
              <a:rPr lang="en-US" dirty="0"/>
              <a:t> </a:t>
            </a:r>
            <a:r>
              <a:rPr lang="en-US" dirty="0" err="1"/>
              <a:t>senzora</a:t>
            </a:r>
            <a:endParaRPr lang="hr-HR" dirty="0"/>
          </a:p>
          <a:p>
            <a:r>
              <a:rPr lang="hr-HR" dirty="0"/>
              <a:t>R</a:t>
            </a:r>
            <a:r>
              <a:rPr lang="en-US" dirty="0" err="1"/>
              <a:t>obusnost</a:t>
            </a:r>
            <a:r>
              <a:rPr lang="en-US" dirty="0"/>
              <a:t> </a:t>
            </a:r>
            <a:r>
              <a:rPr lang="en-US" dirty="0" err="1"/>
              <a:t>sustava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pogrešne</a:t>
            </a:r>
            <a:r>
              <a:rPr lang="en-US" dirty="0"/>
              <a:t> </a:t>
            </a:r>
            <a:r>
              <a:rPr lang="en-US" dirty="0" err="1"/>
              <a:t>dojave</a:t>
            </a:r>
            <a:endParaRPr lang="hr-HR" dirty="0"/>
          </a:p>
          <a:p>
            <a:r>
              <a:rPr lang="hr-HR" dirty="0"/>
              <a:t>V</a:t>
            </a:r>
            <a:r>
              <a:rPr lang="en-US" dirty="0" err="1"/>
              <a:t>eličina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ergonomičnost</a:t>
            </a:r>
            <a:r>
              <a:rPr lang="en-US" dirty="0"/>
              <a:t> </a:t>
            </a:r>
            <a:r>
              <a:rPr lang="en-US" dirty="0" err="1"/>
              <a:t>sustava</a:t>
            </a:r>
            <a:r>
              <a:rPr lang="en-US" dirty="0"/>
              <a:t> </a:t>
            </a:r>
            <a:r>
              <a:rPr lang="en-US" dirty="0" err="1"/>
              <a:t>kojeg</a:t>
            </a:r>
            <a:r>
              <a:rPr lang="en-US" dirty="0"/>
              <a:t>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nositi</a:t>
            </a:r>
            <a:endParaRPr lang="hr-HR" dirty="0"/>
          </a:p>
          <a:p>
            <a:r>
              <a:rPr lang="hr-HR" dirty="0"/>
              <a:t>P</a:t>
            </a:r>
            <a:r>
              <a:rPr lang="en-US" dirty="0" err="1"/>
              <a:t>otrošnja</a:t>
            </a:r>
            <a:endParaRPr lang="hr-HR" dirty="0"/>
          </a:p>
          <a:p>
            <a:r>
              <a:rPr lang="hr-HR" dirty="0"/>
              <a:t>L</a:t>
            </a:r>
            <a:r>
              <a:rPr lang="en-US" dirty="0" err="1"/>
              <a:t>imitirani</a:t>
            </a:r>
            <a:r>
              <a:rPr lang="en-US" dirty="0"/>
              <a:t> </a:t>
            </a:r>
            <a:r>
              <a:rPr lang="en-US" dirty="0" err="1"/>
              <a:t>budžet</a:t>
            </a:r>
            <a:r>
              <a:rPr lang="en-US" dirty="0"/>
              <a:t> </a:t>
            </a:r>
            <a:endParaRPr lang="hr-HR" dirty="0"/>
          </a:p>
          <a:p>
            <a:r>
              <a:rPr lang="hr-HR" dirty="0"/>
              <a:t>Z</a:t>
            </a:r>
            <a:r>
              <a:rPr lang="en-US" dirty="0" err="1"/>
              <a:t>adani</a:t>
            </a:r>
            <a:r>
              <a:rPr lang="en-US" dirty="0"/>
              <a:t>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hr-HR" dirty="0"/>
              <a:t> </a:t>
            </a:r>
          </a:p>
          <a:p>
            <a:r>
              <a:rPr lang="hr-HR" dirty="0"/>
              <a:t>Domet </a:t>
            </a:r>
          </a:p>
          <a:p>
            <a:r>
              <a:rPr lang="hr-HR" dirty="0"/>
              <a:t>Vodonepropusnost </a:t>
            </a:r>
          </a:p>
          <a:p>
            <a:r>
              <a:rPr lang="hr-HR" dirty="0"/>
              <a:t>Broj ljudi u timu</a:t>
            </a:r>
            <a:endParaRPr lang="en-US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909111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0629A3-DAD0-41A7-B16F-98A56B7F2957}">
  <ds:schemaRefs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33C11C0-3BD2-44F1-941A-56C5F15BD2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0F42EAF-1129-4021-9DC6-FE59C4E433E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Future Celestial design</Template>
  <TotalTime>0</TotalTime>
  <Words>200</Words>
  <Application>Microsoft Office PowerPoint</Application>
  <PresentationFormat>Widescreen</PresentationFormat>
  <Paragraphs>59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Celestial</vt:lpstr>
      <vt:lpstr>Daljinska skrb za ukućane</vt:lpstr>
      <vt:lpstr>Rješenje problema</vt:lpstr>
      <vt:lpstr>Potrebna oprema</vt:lpstr>
      <vt:lpstr>cilj</vt:lpstr>
      <vt:lpstr>svrha</vt:lpstr>
      <vt:lpstr>FAZE</vt:lpstr>
      <vt:lpstr>ROKOVI</vt:lpstr>
      <vt:lpstr>PRIMOPREDAJNI PROTOKOL</vt:lpstr>
      <vt:lpstr>Ograničenja</vt:lpstr>
      <vt:lpstr>Mogući dodaci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2019-05-09T10:16:47Z</dcterms:created>
  <dcterms:modified xsi:type="dcterms:W3CDTF">2019-05-13T17:06:07Z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