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7" r:id="rId11"/>
    <p:sldId id="266" r:id="rId12"/>
    <p:sldId id="268" r:id="rId13"/>
    <p:sldId id="265" r:id="rId14"/>
    <p:sldId id="270" r:id="rId15"/>
    <p:sldId id="273" r:id="rId16"/>
    <p:sldId id="271" r:id="rId17"/>
    <p:sldId id="272" r:id="rId1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74" d="100"/>
          <a:sy n="74" d="100"/>
        </p:scale>
        <p:origin x="91" y="4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9E32-5FF1-4BC1-8A35-83ECCBB1EE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C5200540-9CDD-45D5-96F7-BFC5F458BC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F0EC548B-3B20-4A24-BDD1-23EC38C2974C}"/>
              </a:ext>
            </a:extLst>
          </p:cNvPr>
          <p:cNvSpPr>
            <a:spLocks noGrp="1"/>
          </p:cNvSpPr>
          <p:nvPr>
            <p:ph type="dt" sz="half" idx="10"/>
          </p:nvPr>
        </p:nvSpPr>
        <p:spPr/>
        <p:txBody>
          <a:bodyPr/>
          <a:lstStyle/>
          <a:p>
            <a:fld id="{DCA8C400-2E0D-4246-A38E-BFDE4352B116}" type="datetimeFigureOut">
              <a:rPr lang="hr-HR" smtClean="0"/>
              <a:t>4.4.2019.</a:t>
            </a:fld>
            <a:endParaRPr lang="hr-HR"/>
          </a:p>
        </p:txBody>
      </p:sp>
      <p:sp>
        <p:nvSpPr>
          <p:cNvPr id="5" name="Footer Placeholder 4">
            <a:extLst>
              <a:ext uri="{FF2B5EF4-FFF2-40B4-BE49-F238E27FC236}">
                <a16:creationId xmlns:a16="http://schemas.microsoft.com/office/drawing/2014/main" id="{F43ED1E6-176A-49F0-AD92-3D62CFC177DF}"/>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2DE2FD04-7DBB-49E6-871E-5E43933F0636}"/>
              </a:ext>
            </a:extLst>
          </p:cNvPr>
          <p:cNvSpPr>
            <a:spLocks noGrp="1"/>
          </p:cNvSpPr>
          <p:nvPr>
            <p:ph type="sldNum" sz="quarter" idx="12"/>
          </p:nvPr>
        </p:nvSpPr>
        <p:spPr/>
        <p:txBody>
          <a:bodyPr/>
          <a:lstStyle/>
          <a:p>
            <a:fld id="{A70DB60F-7744-4697-8001-703B702B9ACC}" type="slidenum">
              <a:rPr lang="hr-HR" smtClean="0"/>
              <a:t>‹#›</a:t>
            </a:fld>
            <a:endParaRPr lang="hr-HR"/>
          </a:p>
        </p:txBody>
      </p:sp>
    </p:spTree>
    <p:extLst>
      <p:ext uri="{BB962C8B-B14F-4D97-AF65-F5344CB8AC3E}">
        <p14:creationId xmlns:p14="http://schemas.microsoft.com/office/powerpoint/2010/main" val="88132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C34C-3375-4829-BF79-E16AE74E736C}"/>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A44378F2-C7F2-40E3-A246-6F2530230B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B9B6FD8E-CE0A-4B9B-A512-5C2F29CF35F6}"/>
              </a:ext>
            </a:extLst>
          </p:cNvPr>
          <p:cNvSpPr>
            <a:spLocks noGrp="1"/>
          </p:cNvSpPr>
          <p:nvPr>
            <p:ph type="dt" sz="half" idx="10"/>
          </p:nvPr>
        </p:nvSpPr>
        <p:spPr/>
        <p:txBody>
          <a:bodyPr/>
          <a:lstStyle/>
          <a:p>
            <a:fld id="{DCA8C400-2E0D-4246-A38E-BFDE4352B116}" type="datetimeFigureOut">
              <a:rPr lang="hr-HR" smtClean="0"/>
              <a:t>4.4.2019.</a:t>
            </a:fld>
            <a:endParaRPr lang="hr-HR"/>
          </a:p>
        </p:txBody>
      </p:sp>
      <p:sp>
        <p:nvSpPr>
          <p:cNvPr id="5" name="Footer Placeholder 4">
            <a:extLst>
              <a:ext uri="{FF2B5EF4-FFF2-40B4-BE49-F238E27FC236}">
                <a16:creationId xmlns:a16="http://schemas.microsoft.com/office/drawing/2014/main" id="{91F4DE1E-0328-486B-9E00-185243A242E1}"/>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CA3D4EB-300C-4C05-A6ED-1F1A13D9404F}"/>
              </a:ext>
            </a:extLst>
          </p:cNvPr>
          <p:cNvSpPr>
            <a:spLocks noGrp="1"/>
          </p:cNvSpPr>
          <p:nvPr>
            <p:ph type="sldNum" sz="quarter" idx="12"/>
          </p:nvPr>
        </p:nvSpPr>
        <p:spPr/>
        <p:txBody>
          <a:bodyPr/>
          <a:lstStyle/>
          <a:p>
            <a:fld id="{A70DB60F-7744-4697-8001-703B702B9ACC}" type="slidenum">
              <a:rPr lang="hr-HR" smtClean="0"/>
              <a:t>‹#›</a:t>
            </a:fld>
            <a:endParaRPr lang="hr-HR"/>
          </a:p>
        </p:txBody>
      </p:sp>
    </p:spTree>
    <p:extLst>
      <p:ext uri="{BB962C8B-B14F-4D97-AF65-F5344CB8AC3E}">
        <p14:creationId xmlns:p14="http://schemas.microsoft.com/office/powerpoint/2010/main" val="209579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DCF679-AA68-4F1E-B66E-F325E3A42C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3749B8B5-B64E-4A81-9D74-FA59E4C4F2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F0DE6E50-6BC9-435F-AFE1-C66C7F2293DC}"/>
              </a:ext>
            </a:extLst>
          </p:cNvPr>
          <p:cNvSpPr>
            <a:spLocks noGrp="1"/>
          </p:cNvSpPr>
          <p:nvPr>
            <p:ph type="dt" sz="half" idx="10"/>
          </p:nvPr>
        </p:nvSpPr>
        <p:spPr/>
        <p:txBody>
          <a:bodyPr/>
          <a:lstStyle/>
          <a:p>
            <a:fld id="{DCA8C400-2E0D-4246-A38E-BFDE4352B116}" type="datetimeFigureOut">
              <a:rPr lang="hr-HR" smtClean="0"/>
              <a:t>4.4.2019.</a:t>
            </a:fld>
            <a:endParaRPr lang="hr-HR"/>
          </a:p>
        </p:txBody>
      </p:sp>
      <p:sp>
        <p:nvSpPr>
          <p:cNvPr id="5" name="Footer Placeholder 4">
            <a:extLst>
              <a:ext uri="{FF2B5EF4-FFF2-40B4-BE49-F238E27FC236}">
                <a16:creationId xmlns:a16="http://schemas.microsoft.com/office/drawing/2014/main" id="{50715BF5-E016-4AB4-8A5B-15E2F66F9C8E}"/>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9CD93B5-2330-4A81-80CE-5765F0B08E52}"/>
              </a:ext>
            </a:extLst>
          </p:cNvPr>
          <p:cNvSpPr>
            <a:spLocks noGrp="1"/>
          </p:cNvSpPr>
          <p:nvPr>
            <p:ph type="sldNum" sz="quarter" idx="12"/>
          </p:nvPr>
        </p:nvSpPr>
        <p:spPr/>
        <p:txBody>
          <a:bodyPr/>
          <a:lstStyle/>
          <a:p>
            <a:fld id="{A70DB60F-7744-4697-8001-703B702B9ACC}" type="slidenum">
              <a:rPr lang="hr-HR" smtClean="0"/>
              <a:t>‹#›</a:t>
            </a:fld>
            <a:endParaRPr lang="hr-HR"/>
          </a:p>
        </p:txBody>
      </p:sp>
    </p:spTree>
    <p:extLst>
      <p:ext uri="{BB962C8B-B14F-4D97-AF65-F5344CB8AC3E}">
        <p14:creationId xmlns:p14="http://schemas.microsoft.com/office/powerpoint/2010/main" val="104367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7343-1F0A-49C2-810E-0267BCA625E3}"/>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48A2A1BB-CC43-4637-AD63-9F011AC3C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62794ECF-6E7D-45F0-B95A-554EE4BBE1EE}"/>
              </a:ext>
            </a:extLst>
          </p:cNvPr>
          <p:cNvSpPr>
            <a:spLocks noGrp="1"/>
          </p:cNvSpPr>
          <p:nvPr>
            <p:ph type="dt" sz="half" idx="10"/>
          </p:nvPr>
        </p:nvSpPr>
        <p:spPr/>
        <p:txBody>
          <a:bodyPr/>
          <a:lstStyle/>
          <a:p>
            <a:fld id="{DCA8C400-2E0D-4246-A38E-BFDE4352B116}" type="datetimeFigureOut">
              <a:rPr lang="hr-HR" smtClean="0"/>
              <a:t>4.4.2019.</a:t>
            </a:fld>
            <a:endParaRPr lang="hr-HR"/>
          </a:p>
        </p:txBody>
      </p:sp>
      <p:sp>
        <p:nvSpPr>
          <p:cNvPr id="5" name="Footer Placeholder 4">
            <a:extLst>
              <a:ext uri="{FF2B5EF4-FFF2-40B4-BE49-F238E27FC236}">
                <a16:creationId xmlns:a16="http://schemas.microsoft.com/office/drawing/2014/main" id="{5A0BEAAB-9DC9-4D5F-93D6-D7583FE8A5BD}"/>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3B4BE4D5-40D3-402A-9F31-D4C73B11F9A2}"/>
              </a:ext>
            </a:extLst>
          </p:cNvPr>
          <p:cNvSpPr>
            <a:spLocks noGrp="1"/>
          </p:cNvSpPr>
          <p:nvPr>
            <p:ph type="sldNum" sz="quarter" idx="12"/>
          </p:nvPr>
        </p:nvSpPr>
        <p:spPr/>
        <p:txBody>
          <a:bodyPr/>
          <a:lstStyle/>
          <a:p>
            <a:fld id="{A70DB60F-7744-4697-8001-703B702B9ACC}" type="slidenum">
              <a:rPr lang="hr-HR" smtClean="0"/>
              <a:t>‹#›</a:t>
            </a:fld>
            <a:endParaRPr lang="hr-HR"/>
          </a:p>
        </p:txBody>
      </p:sp>
    </p:spTree>
    <p:extLst>
      <p:ext uri="{BB962C8B-B14F-4D97-AF65-F5344CB8AC3E}">
        <p14:creationId xmlns:p14="http://schemas.microsoft.com/office/powerpoint/2010/main" val="418387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3507-F423-48CA-92B3-1390E63BF9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D2FA2945-88A2-4F0F-8F98-E18617CE98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047D3E-318F-44E8-926A-A34BFDB5972D}"/>
              </a:ext>
            </a:extLst>
          </p:cNvPr>
          <p:cNvSpPr>
            <a:spLocks noGrp="1"/>
          </p:cNvSpPr>
          <p:nvPr>
            <p:ph type="dt" sz="half" idx="10"/>
          </p:nvPr>
        </p:nvSpPr>
        <p:spPr/>
        <p:txBody>
          <a:bodyPr/>
          <a:lstStyle/>
          <a:p>
            <a:fld id="{DCA8C400-2E0D-4246-A38E-BFDE4352B116}" type="datetimeFigureOut">
              <a:rPr lang="hr-HR" smtClean="0"/>
              <a:t>4.4.2019.</a:t>
            </a:fld>
            <a:endParaRPr lang="hr-HR"/>
          </a:p>
        </p:txBody>
      </p:sp>
      <p:sp>
        <p:nvSpPr>
          <p:cNvPr id="5" name="Footer Placeholder 4">
            <a:extLst>
              <a:ext uri="{FF2B5EF4-FFF2-40B4-BE49-F238E27FC236}">
                <a16:creationId xmlns:a16="http://schemas.microsoft.com/office/drawing/2014/main" id="{7E899F81-CFD6-4FFF-ACB7-970C3BAC9574}"/>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CF6AC93A-DDB6-45DC-B53E-67E0B9EC612A}"/>
              </a:ext>
            </a:extLst>
          </p:cNvPr>
          <p:cNvSpPr>
            <a:spLocks noGrp="1"/>
          </p:cNvSpPr>
          <p:nvPr>
            <p:ph type="sldNum" sz="quarter" idx="12"/>
          </p:nvPr>
        </p:nvSpPr>
        <p:spPr/>
        <p:txBody>
          <a:bodyPr/>
          <a:lstStyle/>
          <a:p>
            <a:fld id="{A70DB60F-7744-4697-8001-703B702B9ACC}" type="slidenum">
              <a:rPr lang="hr-HR" smtClean="0"/>
              <a:t>‹#›</a:t>
            </a:fld>
            <a:endParaRPr lang="hr-HR"/>
          </a:p>
        </p:txBody>
      </p:sp>
    </p:spTree>
    <p:extLst>
      <p:ext uri="{BB962C8B-B14F-4D97-AF65-F5344CB8AC3E}">
        <p14:creationId xmlns:p14="http://schemas.microsoft.com/office/powerpoint/2010/main" val="139226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63E0-7E89-4A13-803F-D824924E5264}"/>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220B453B-7FCC-4BF2-ADB3-2C3A93470C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9B0D6597-5E51-4585-90EE-B96784072C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6A8830B8-AF17-4528-84C4-A16E6BBEC778}"/>
              </a:ext>
            </a:extLst>
          </p:cNvPr>
          <p:cNvSpPr>
            <a:spLocks noGrp="1"/>
          </p:cNvSpPr>
          <p:nvPr>
            <p:ph type="dt" sz="half" idx="10"/>
          </p:nvPr>
        </p:nvSpPr>
        <p:spPr/>
        <p:txBody>
          <a:bodyPr/>
          <a:lstStyle/>
          <a:p>
            <a:fld id="{DCA8C400-2E0D-4246-A38E-BFDE4352B116}" type="datetimeFigureOut">
              <a:rPr lang="hr-HR" smtClean="0"/>
              <a:t>4.4.2019.</a:t>
            </a:fld>
            <a:endParaRPr lang="hr-HR"/>
          </a:p>
        </p:txBody>
      </p:sp>
      <p:sp>
        <p:nvSpPr>
          <p:cNvPr id="6" name="Footer Placeholder 5">
            <a:extLst>
              <a:ext uri="{FF2B5EF4-FFF2-40B4-BE49-F238E27FC236}">
                <a16:creationId xmlns:a16="http://schemas.microsoft.com/office/drawing/2014/main" id="{F1D19B17-5BBB-4C33-B501-808B13558055}"/>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3CD8E2AB-CCED-4CBB-91D7-AD6AF10D8BA6}"/>
              </a:ext>
            </a:extLst>
          </p:cNvPr>
          <p:cNvSpPr>
            <a:spLocks noGrp="1"/>
          </p:cNvSpPr>
          <p:nvPr>
            <p:ph type="sldNum" sz="quarter" idx="12"/>
          </p:nvPr>
        </p:nvSpPr>
        <p:spPr/>
        <p:txBody>
          <a:bodyPr/>
          <a:lstStyle/>
          <a:p>
            <a:fld id="{A70DB60F-7744-4697-8001-703B702B9ACC}" type="slidenum">
              <a:rPr lang="hr-HR" smtClean="0"/>
              <a:t>‹#›</a:t>
            </a:fld>
            <a:endParaRPr lang="hr-HR"/>
          </a:p>
        </p:txBody>
      </p:sp>
    </p:spTree>
    <p:extLst>
      <p:ext uri="{BB962C8B-B14F-4D97-AF65-F5344CB8AC3E}">
        <p14:creationId xmlns:p14="http://schemas.microsoft.com/office/powerpoint/2010/main" val="282995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0A0B-403E-4A00-A2B3-90DCD48879F4}"/>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1BA2FA6C-EA8E-4595-94A9-F49821B35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3C029-91A2-45BE-9F9E-2465ECDDA1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9F4E243B-CC98-46AF-BC84-8F383AB935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A95EC7-859B-4A6D-AA3B-ABA0CE0127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1BDCF135-19A3-4405-890C-7E27857D95B1}"/>
              </a:ext>
            </a:extLst>
          </p:cNvPr>
          <p:cNvSpPr>
            <a:spLocks noGrp="1"/>
          </p:cNvSpPr>
          <p:nvPr>
            <p:ph type="dt" sz="half" idx="10"/>
          </p:nvPr>
        </p:nvSpPr>
        <p:spPr/>
        <p:txBody>
          <a:bodyPr/>
          <a:lstStyle/>
          <a:p>
            <a:fld id="{DCA8C400-2E0D-4246-A38E-BFDE4352B116}" type="datetimeFigureOut">
              <a:rPr lang="hr-HR" smtClean="0"/>
              <a:t>4.4.2019.</a:t>
            </a:fld>
            <a:endParaRPr lang="hr-HR"/>
          </a:p>
        </p:txBody>
      </p:sp>
      <p:sp>
        <p:nvSpPr>
          <p:cNvPr id="8" name="Footer Placeholder 7">
            <a:extLst>
              <a:ext uri="{FF2B5EF4-FFF2-40B4-BE49-F238E27FC236}">
                <a16:creationId xmlns:a16="http://schemas.microsoft.com/office/drawing/2014/main" id="{FC26F093-2EF1-4A58-8D51-3E4445DBDC90}"/>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F4649340-3FAF-4935-A92D-856BDE3AB268}"/>
              </a:ext>
            </a:extLst>
          </p:cNvPr>
          <p:cNvSpPr>
            <a:spLocks noGrp="1"/>
          </p:cNvSpPr>
          <p:nvPr>
            <p:ph type="sldNum" sz="quarter" idx="12"/>
          </p:nvPr>
        </p:nvSpPr>
        <p:spPr/>
        <p:txBody>
          <a:bodyPr/>
          <a:lstStyle/>
          <a:p>
            <a:fld id="{A70DB60F-7744-4697-8001-703B702B9ACC}" type="slidenum">
              <a:rPr lang="hr-HR" smtClean="0"/>
              <a:t>‹#›</a:t>
            </a:fld>
            <a:endParaRPr lang="hr-HR"/>
          </a:p>
        </p:txBody>
      </p:sp>
    </p:spTree>
    <p:extLst>
      <p:ext uri="{BB962C8B-B14F-4D97-AF65-F5344CB8AC3E}">
        <p14:creationId xmlns:p14="http://schemas.microsoft.com/office/powerpoint/2010/main" val="72738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DE80-C5BE-4C94-BB32-2B43382CA35A}"/>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204AD8B4-3835-4B36-8F2B-7CEE760196D1}"/>
              </a:ext>
            </a:extLst>
          </p:cNvPr>
          <p:cNvSpPr>
            <a:spLocks noGrp="1"/>
          </p:cNvSpPr>
          <p:nvPr>
            <p:ph type="dt" sz="half" idx="10"/>
          </p:nvPr>
        </p:nvSpPr>
        <p:spPr/>
        <p:txBody>
          <a:bodyPr/>
          <a:lstStyle/>
          <a:p>
            <a:fld id="{DCA8C400-2E0D-4246-A38E-BFDE4352B116}" type="datetimeFigureOut">
              <a:rPr lang="hr-HR" smtClean="0"/>
              <a:t>4.4.2019.</a:t>
            </a:fld>
            <a:endParaRPr lang="hr-HR"/>
          </a:p>
        </p:txBody>
      </p:sp>
      <p:sp>
        <p:nvSpPr>
          <p:cNvPr id="4" name="Footer Placeholder 3">
            <a:extLst>
              <a:ext uri="{FF2B5EF4-FFF2-40B4-BE49-F238E27FC236}">
                <a16:creationId xmlns:a16="http://schemas.microsoft.com/office/drawing/2014/main" id="{E1305418-23ED-46D1-BC6F-901D87F882D6}"/>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2ADD9BB4-B3AF-4BF7-A488-4E3F0FD9D40F}"/>
              </a:ext>
            </a:extLst>
          </p:cNvPr>
          <p:cNvSpPr>
            <a:spLocks noGrp="1"/>
          </p:cNvSpPr>
          <p:nvPr>
            <p:ph type="sldNum" sz="quarter" idx="12"/>
          </p:nvPr>
        </p:nvSpPr>
        <p:spPr/>
        <p:txBody>
          <a:bodyPr/>
          <a:lstStyle/>
          <a:p>
            <a:fld id="{A70DB60F-7744-4697-8001-703B702B9ACC}" type="slidenum">
              <a:rPr lang="hr-HR" smtClean="0"/>
              <a:t>‹#›</a:t>
            </a:fld>
            <a:endParaRPr lang="hr-HR"/>
          </a:p>
        </p:txBody>
      </p:sp>
    </p:spTree>
    <p:extLst>
      <p:ext uri="{BB962C8B-B14F-4D97-AF65-F5344CB8AC3E}">
        <p14:creationId xmlns:p14="http://schemas.microsoft.com/office/powerpoint/2010/main" val="120596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8A4F5-ACFE-468D-B4D7-91C12E6811D0}"/>
              </a:ext>
            </a:extLst>
          </p:cNvPr>
          <p:cNvSpPr>
            <a:spLocks noGrp="1"/>
          </p:cNvSpPr>
          <p:nvPr>
            <p:ph type="dt" sz="half" idx="10"/>
          </p:nvPr>
        </p:nvSpPr>
        <p:spPr/>
        <p:txBody>
          <a:bodyPr/>
          <a:lstStyle/>
          <a:p>
            <a:fld id="{DCA8C400-2E0D-4246-A38E-BFDE4352B116}" type="datetimeFigureOut">
              <a:rPr lang="hr-HR" smtClean="0"/>
              <a:t>4.4.2019.</a:t>
            </a:fld>
            <a:endParaRPr lang="hr-HR"/>
          </a:p>
        </p:txBody>
      </p:sp>
      <p:sp>
        <p:nvSpPr>
          <p:cNvPr id="3" name="Footer Placeholder 2">
            <a:extLst>
              <a:ext uri="{FF2B5EF4-FFF2-40B4-BE49-F238E27FC236}">
                <a16:creationId xmlns:a16="http://schemas.microsoft.com/office/drawing/2014/main" id="{CE04EAF2-D350-4A92-A333-7E1CFEFAE440}"/>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2149FCEE-2229-43ED-B48F-8851A3D8E261}"/>
              </a:ext>
            </a:extLst>
          </p:cNvPr>
          <p:cNvSpPr>
            <a:spLocks noGrp="1"/>
          </p:cNvSpPr>
          <p:nvPr>
            <p:ph type="sldNum" sz="quarter" idx="12"/>
          </p:nvPr>
        </p:nvSpPr>
        <p:spPr/>
        <p:txBody>
          <a:bodyPr/>
          <a:lstStyle/>
          <a:p>
            <a:fld id="{A70DB60F-7744-4697-8001-703B702B9ACC}" type="slidenum">
              <a:rPr lang="hr-HR" smtClean="0"/>
              <a:t>‹#›</a:t>
            </a:fld>
            <a:endParaRPr lang="hr-HR"/>
          </a:p>
        </p:txBody>
      </p:sp>
    </p:spTree>
    <p:extLst>
      <p:ext uri="{BB962C8B-B14F-4D97-AF65-F5344CB8AC3E}">
        <p14:creationId xmlns:p14="http://schemas.microsoft.com/office/powerpoint/2010/main" val="1408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0A8A-337E-4524-9F5D-DC3C48A94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09EF181B-E2E2-43AB-81B7-2F039DAA0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6ABDD1D4-7874-461B-A428-C520763B0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C2901-47B3-47D0-A7D8-B7482ECC148E}"/>
              </a:ext>
            </a:extLst>
          </p:cNvPr>
          <p:cNvSpPr>
            <a:spLocks noGrp="1"/>
          </p:cNvSpPr>
          <p:nvPr>
            <p:ph type="dt" sz="half" idx="10"/>
          </p:nvPr>
        </p:nvSpPr>
        <p:spPr/>
        <p:txBody>
          <a:bodyPr/>
          <a:lstStyle/>
          <a:p>
            <a:fld id="{DCA8C400-2E0D-4246-A38E-BFDE4352B116}" type="datetimeFigureOut">
              <a:rPr lang="hr-HR" smtClean="0"/>
              <a:t>4.4.2019.</a:t>
            </a:fld>
            <a:endParaRPr lang="hr-HR"/>
          </a:p>
        </p:txBody>
      </p:sp>
      <p:sp>
        <p:nvSpPr>
          <p:cNvPr id="6" name="Footer Placeholder 5">
            <a:extLst>
              <a:ext uri="{FF2B5EF4-FFF2-40B4-BE49-F238E27FC236}">
                <a16:creationId xmlns:a16="http://schemas.microsoft.com/office/drawing/2014/main" id="{FCA3C41A-9642-4F3B-B73C-7EC4E21D0A9F}"/>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E8A55B3C-B4CF-442E-9696-FD3818777A6B}"/>
              </a:ext>
            </a:extLst>
          </p:cNvPr>
          <p:cNvSpPr>
            <a:spLocks noGrp="1"/>
          </p:cNvSpPr>
          <p:nvPr>
            <p:ph type="sldNum" sz="quarter" idx="12"/>
          </p:nvPr>
        </p:nvSpPr>
        <p:spPr/>
        <p:txBody>
          <a:bodyPr/>
          <a:lstStyle/>
          <a:p>
            <a:fld id="{A70DB60F-7744-4697-8001-703B702B9ACC}" type="slidenum">
              <a:rPr lang="hr-HR" smtClean="0"/>
              <a:t>‹#›</a:t>
            </a:fld>
            <a:endParaRPr lang="hr-HR"/>
          </a:p>
        </p:txBody>
      </p:sp>
    </p:spTree>
    <p:extLst>
      <p:ext uri="{BB962C8B-B14F-4D97-AF65-F5344CB8AC3E}">
        <p14:creationId xmlns:p14="http://schemas.microsoft.com/office/powerpoint/2010/main" val="356250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68E1-D90B-4CE3-A932-F55E2C017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B0C301EA-A0A8-4F90-8986-4A585B4904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6D60E0ED-7E9F-43F4-8A5A-73527112D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C085F-6F02-4111-828A-0CE4E9C19B0C}"/>
              </a:ext>
            </a:extLst>
          </p:cNvPr>
          <p:cNvSpPr>
            <a:spLocks noGrp="1"/>
          </p:cNvSpPr>
          <p:nvPr>
            <p:ph type="dt" sz="half" idx="10"/>
          </p:nvPr>
        </p:nvSpPr>
        <p:spPr/>
        <p:txBody>
          <a:bodyPr/>
          <a:lstStyle/>
          <a:p>
            <a:fld id="{DCA8C400-2E0D-4246-A38E-BFDE4352B116}" type="datetimeFigureOut">
              <a:rPr lang="hr-HR" smtClean="0"/>
              <a:t>4.4.2019.</a:t>
            </a:fld>
            <a:endParaRPr lang="hr-HR"/>
          </a:p>
        </p:txBody>
      </p:sp>
      <p:sp>
        <p:nvSpPr>
          <p:cNvPr id="6" name="Footer Placeholder 5">
            <a:extLst>
              <a:ext uri="{FF2B5EF4-FFF2-40B4-BE49-F238E27FC236}">
                <a16:creationId xmlns:a16="http://schemas.microsoft.com/office/drawing/2014/main" id="{8170365D-B908-426E-A78C-46898DB573C9}"/>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AD411A7F-2C97-4E27-BB94-AABABF97C329}"/>
              </a:ext>
            </a:extLst>
          </p:cNvPr>
          <p:cNvSpPr>
            <a:spLocks noGrp="1"/>
          </p:cNvSpPr>
          <p:nvPr>
            <p:ph type="sldNum" sz="quarter" idx="12"/>
          </p:nvPr>
        </p:nvSpPr>
        <p:spPr/>
        <p:txBody>
          <a:bodyPr/>
          <a:lstStyle/>
          <a:p>
            <a:fld id="{A70DB60F-7744-4697-8001-703B702B9ACC}" type="slidenum">
              <a:rPr lang="hr-HR" smtClean="0"/>
              <a:t>‹#›</a:t>
            </a:fld>
            <a:endParaRPr lang="hr-HR"/>
          </a:p>
        </p:txBody>
      </p:sp>
    </p:spTree>
    <p:extLst>
      <p:ext uri="{BB962C8B-B14F-4D97-AF65-F5344CB8AC3E}">
        <p14:creationId xmlns:p14="http://schemas.microsoft.com/office/powerpoint/2010/main" val="283205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903F5-01F6-4393-B840-DEAC92640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8709A6C2-99EC-4D7B-BE8D-70093B22A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D3ED58B9-9C90-4C47-94E8-2F56239A8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8C400-2E0D-4246-A38E-BFDE4352B116}" type="datetimeFigureOut">
              <a:rPr lang="hr-HR" smtClean="0"/>
              <a:t>4.4.2019.</a:t>
            </a:fld>
            <a:endParaRPr lang="hr-HR"/>
          </a:p>
        </p:txBody>
      </p:sp>
      <p:sp>
        <p:nvSpPr>
          <p:cNvPr id="5" name="Footer Placeholder 4">
            <a:extLst>
              <a:ext uri="{FF2B5EF4-FFF2-40B4-BE49-F238E27FC236}">
                <a16:creationId xmlns:a16="http://schemas.microsoft.com/office/drawing/2014/main" id="{E7113FBC-1F3A-4D97-B51E-7B8E15A82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1130793D-859D-48F9-9DCC-0B807C60A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DB60F-7744-4697-8001-703B702B9ACC}" type="slidenum">
              <a:rPr lang="hr-HR" smtClean="0"/>
              <a:t>‹#›</a:t>
            </a:fld>
            <a:endParaRPr lang="hr-HR"/>
          </a:p>
        </p:txBody>
      </p:sp>
    </p:spTree>
    <p:extLst>
      <p:ext uri="{BB962C8B-B14F-4D97-AF65-F5344CB8AC3E}">
        <p14:creationId xmlns:p14="http://schemas.microsoft.com/office/powerpoint/2010/main" val="1141058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A10D-0A24-49F0-8E8F-11E286A78C7B}"/>
              </a:ext>
            </a:extLst>
          </p:cNvPr>
          <p:cNvSpPr>
            <a:spLocks noGrp="1"/>
          </p:cNvSpPr>
          <p:nvPr>
            <p:ph type="ctrTitle"/>
          </p:nvPr>
        </p:nvSpPr>
        <p:spPr>
          <a:xfrm>
            <a:off x="0" y="-592137"/>
            <a:ext cx="9144000" cy="2387600"/>
          </a:xfrm>
        </p:spPr>
        <p:txBody>
          <a:bodyPr>
            <a:normAutofit/>
          </a:bodyPr>
          <a:lstStyle/>
          <a:p>
            <a:r>
              <a:rPr lang="en-US" sz="5400" dirty="0"/>
              <a:t>RESEARCH PHASE</a:t>
            </a:r>
            <a:br>
              <a:rPr lang="en-US" sz="5400" dirty="0"/>
            </a:br>
            <a:r>
              <a:rPr lang="en-US" sz="5400" dirty="0"/>
              <a:t>EXISTING SOLUTIONS</a:t>
            </a:r>
            <a:endParaRPr lang="hr-HR" sz="5400" dirty="0"/>
          </a:p>
        </p:txBody>
      </p:sp>
      <p:sp>
        <p:nvSpPr>
          <p:cNvPr id="3" name="Subtitle 2">
            <a:extLst>
              <a:ext uri="{FF2B5EF4-FFF2-40B4-BE49-F238E27FC236}">
                <a16:creationId xmlns:a16="http://schemas.microsoft.com/office/drawing/2014/main" id="{19CE087C-1E62-44DA-B441-87EDCBD2A8EC}"/>
              </a:ext>
            </a:extLst>
          </p:cNvPr>
          <p:cNvSpPr>
            <a:spLocks noGrp="1"/>
          </p:cNvSpPr>
          <p:nvPr>
            <p:ph type="subTitle" idx="1"/>
          </p:nvPr>
        </p:nvSpPr>
        <p:spPr>
          <a:xfrm>
            <a:off x="5243945" y="4675910"/>
            <a:ext cx="6948055" cy="1226127"/>
          </a:xfrm>
        </p:spPr>
        <p:txBody>
          <a:bodyPr>
            <a:normAutofit fontScale="85000" lnSpcReduction="10000"/>
          </a:bodyPr>
          <a:lstStyle/>
          <a:p>
            <a:r>
              <a:rPr lang="en-US" sz="2800" dirty="0"/>
              <a:t>MEASUREMENT AND PROCESS CONTROL SYSTEMS</a:t>
            </a:r>
          </a:p>
          <a:p>
            <a:r>
              <a:rPr lang="en-US" sz="2800" dirty="0" err="1"/>
              <a:t>DIYmeteo</a:t>
            </a:r>
            <a:r>
              <a:rPr lang="en-US" sz="2800" dirty="0"/>
              <a:t> – Meteorological station made out of waste material</a:t>
            </a:r>
            <a:endParaRPr lang="hr-HR" sz="2800" dirty="0"/>
          </a:p>
        </p:txBody>
      </p:sp>
      <p:sp>
        <p:nvSpPr>
          <p:cNvPr id="4" name="Subtitle 2">
            <a:extLst>
              <a:ext uri="{FF2B5EF4-FFF2-40B4-BE49-F238E27FC236}">
                <a16:creationId xmlns:a16="http://schemas.microsoft.com/office/drawing/2014/main" id="{A403901B-31B0-4F97-884C-05E4780A64A3}"/>
              </a:ext>
            </a:extLst>
          </p:cNvPr>
          <p:cNvSpPr txBox="1">
            <a:spLocks/>
          </p:cNvSpPr>
          <p:nvPr/>
        </p:nvSpPr>
        <p:spPr>
          <a:xfrm>
            <a:off x="4928754" y="5519737"/>
            <a:ext cx="6948055" cy="12261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hr-HR" dirty="0"/>
          </a:p>
        </p:txBody>
      </p:sp>
      <p:sp>
        <p:nvSpPr>
          <p:cNvPr id="5" name="Subtitle 2">
            <a:extLst>
              <a:ext uri="{FF2B5EF4-FFF2-40B4-BE49-F238E27FC236}">
                <a16:creationId xmlns:a16="http://schemas.microsoft.com/office/drawing/2014/main" id="{2D1880DC-973A-4DDA-AD97-64B094D64C47}"/>
              </a:ext>
            </a:extLst>
          </p:cNvPr>
          <p:cNvSpPr txBox="1">
            <a:spLocks/>
          </p:cNvSpPr>
          <p:nvPr/>
        </p:nvSpPr>
        <p:spPr>
          <a:xfrm>
            <a:off x="2691247" y="6515101"/>
            <a:ext cx="10953750" cy="14568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HR" sz="1800" dirty="0"/>
              <a:t>Leonarda Gajdić</a:t>
            </a:r>
            <a:r>
              <a:rPr lang="en-US" sz="1800" dirty="0"/>
              <a:t>, </a:t>
            </a:r>
            <a:r>
              <a:rPr lang="hr-HR" sz="1800" dirty="0"/>
              <a:t>Tomislav Krvavica</a:t>
            </a:r>
            <a:r>
              <a:rPr lang="en-US" sz="1800" dirty="0"/>
              <a:t>, </a:t>
            </a:r>
            <a:r>
              <a:rPr lang="hr-HR" sz="1800" dirty="0"/>
              <a:t>Johannes </a:t>
            </a:r>
            <a:r>
              <a:rPr lang="hr-HR" sz="1800" dirty="0" err="1"/>
              <a:t>Pelz</a:t>
            </a:r>
            <a:r>
              <a:rPr lang="en-US" sz="1800" dirty="0"/>
              <a:t>, </a:t>
            </a:r>
            <a:r>
              <a:rPr lang="hr-HR" sz="1800" dirty="0"/>
              <a:t>Tom </a:t>
            </a:r>
            <a:r>
              <a:rPr lang="hr-HR" sz="1800" dirty="0" err="1"/>
              <a:t>Schwarting</a:t>
            </a:r>
            <a:r>
              <a:rPr lang="en-US" sz="1800" dirty="0"/>
              <a:t>, </a:t>
            </a:r>
            <a:r>
              <a:rPr lang="hr-HR" sz="1800" dirty="0"/>
              <a:t>Kristijan </a:t>
            </a:r>
            <a:r>
              <a:rPr lang="hr-HR" sz="1800" dirty="0" err="1"/>
              <a:t>Vešligaj</a:t>
            </a:r>
            <a:endParaRPr lang="hr-HR" sz="1800" dirty="0"/>
          </a:p>
          <a:p>
            <a:endParaRPr lang="hr-HR" sz="1800" dirty="0"/>
          </a:p>
        </p:txBody>
      </p:sp>
    </p:spTree>
    <p:extLst>
      <p:ext uri="{BB962C8B-B14F-4D97-AF65-F5344CB8AC3E}">
        <p14:creationId xmlns:p14="http://schemas.microsoft.com/office/powerpoint/2010/main" val="1002967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anemometer diy">
            <a:extLst>
              <a:ext uri="{FF2B5EF4-FFF2-40B4-BE49-F238E27FC236}">
                <a16:creationId xmlns:a16="http://schemas.microsoft.com/office/drawing/2014/main" id="{062D288F-9C3A-46B1-BD37-E8689888B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8" y="726050"/>
            <a:ext cx="3757100" cy="540589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C Motor vs DC Generator">
            <a:extLst>
              <a:ext uri="{FF2B5EF4-FFF2-40B4-BE49-F238E27FC236}">
                <a16:creationId xmlns:a16="http://schemas.microsoft.com/office/drawing/2014/main" id="{6BAD68EB-6184-4A0C-8FCE-EA46E3A61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989" y="1749866"/>
            <a:ext cx="6745702" cy="337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71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6515E-EF85-4425-9AC4-F9A5EADADF12}"/>
              </a:ext>
            </a:extLst>
          </p:cNvPr>
          <p:cNvSpPr>
            <a:spLocks noGrp="1"/>
          </p:cNvSpPr>
          <p:nvPr>
            <p:ph idx="1"/>
          </p:nvPr>
        </p:nvSpPr>
        <p:spPr/>
        <p:txBody>
          <a:bodyPr/>
          <a:lstStyle/>
          <a:p>
            <a:r>
              <a:rPr lang="en-GB" b="1" dirty="0"/>
              <a:t>Absolute humidity</a:t>
            </a:r>
            <a:r>
              <a:rPr lang="en-GB" dirty="0"/>
              <a:t> is the measure of the actual water vapor in the air.</a:t>
            </a:r>
            <a:endParaRPr lang="hr-HR" dirty="0"/>
          </a:p>
          <a:p>
            <a:r>
              <a:rPr lang="en-GB" b="1" dirty="0"/>
              <a:t>Relative humidity</a:t>
            </a:r>
            <a:r>
              <a:rPr lang="en-GB" dirty="0"/>
              <a:t> is the ratio of the </a:t>
            </a:r>
            <a:r>
              <a:rPr lang="en-GB" b="1" dirty="0"/>
              <a:t>absolute humidity</a:t>
            </a:r>
            <a:r>
              <a:rPr lang="en-GB" dirty="0"/>
              <a:t> to the theoretical maximum for a given temperature and pressure. It is expressed as a %. So, if the air holds half of what it could hold, the </a:t>
            </a:r>
            <a:r>
              <a:rPr lang="en-GB" b="1" dirty="0"/>
              <a:t>relative humidity</a:t>
            </a:r>
            <a:r>
              <a:rPr lang="en-GB" dirty="0"/>
              <a:t> is 50%</a:t>
            </a:r>
          </a:p>
          <a:p>
            <a:r>
              <a:rPr lang="en-GB" dirty="0"/>
              <a:t>Humidity sensor can be found in the same smartphones earlier mentioned in temperature sensor part</a:t>
            </a:r>
            <a:endParaRPr lang="hr-HR" dirty="0"/>
          </a:p>
        </p:txBody>
      </p:sp>
      <p:sp>
        <p:nvSpPr>
          <p:cNvPr id="4" name="TextBox 3">
            <a:extLst>
              <a:ext uri="{FF2B5EF4-FFF2-40B4-BE49-F238E27FC236}">
                <a16:creationId xmlns:a16="http://schemas.microsoft.com/office/drawing/2014/main" id="{5520D8F3-A4BE-44EB-9D6C-370AA1AA34F4}"/>
              </a:ext>
            </a:extLst>
          </p:cNvPr>
          <p:cNvSpPr txBox="1"/>
          <p:nvPr/>
        </p:nvSpPr>
        <p:spPr>
          <a:xfrm>
            <a:off x="0" y="-2"/>
            <a:ext cx="6996418" cy="830997"/>
          </a:xfrm>
          <a:prstGeom prst="rect">
            <a:avLst/>
          </a:prstGeom>
          <a:solidFill>
            <a:schemeClr val="tx1"/>
          </a:solidFill>
        </p:spPr>
        <p:txBody>
          <a:bodyPr wrap="square" rtlCol="0">
            <a:spAutoFit/>
          </a:bodyPr>
          <a:lstStyle/>
          <a:p>
            <a:pPr algn="ctr"/>
            <a:r>
              <a:rPr lang="en-US" sz="4800" dirty="0">
                <a:solidFill>
                  <a:schemeClr val="bg1"/>
                </a:solidFill>
              </a:rPr>
              <a:t>HUMIDITY SENSOR</a:t>
            </a:r>
            <a:endParaRPr lang="hr-HR" sz="4800" dirty="0">
              <a:solidFill>
                <a:schemeClr val="bg1"/>
              </a:solidFill>
            </a:endParaRPr>
          </a:p>
        </p:txBody>
      </p:sp>
      <p:sp>
        <p:nvSpPr>
          <p:cNvPr id="5" name="Rectangle 4">
            <a:extLst>
              <a:ext uri="{FF2B5EF4-FFF2-40B4-BE49-F238E27FC236}">
                <a16:creationId xmlns:a16="http://schemas.microsoft.com/office/drawing/2014/main" id="{12C62708-8080-4354-B84C-55881B8D2D66}"/>
              </a:ext>
            </a:extLst>
          </p:cNvPr>
          <p:cNvSpPr/>
          <p:nvPr/>
        </p:nvSpPr>
        <p:spPr>
          <a:xfrm>
            <a:off x="0" y="6425967"/>
            <a:ext cx="12192001" cy="4320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ectangle 5">
            <a:extLst>
              <a:ext uri="{FF2B5EF4-FFF2-40B4-BE49-F238E27FC236}">
                <a16:creationId xmlns:a16="http://schemas.microsoft.com/office/drawing/2014/main" id="{B3E02515-8686-472E-A9B9-A7F95BDD8BE8}"/>
              </a:ext>
            </a:extLst>
          </p:cNvPr>
          <p:cNvSpPr/>
          <p:nvPr/>
        </p:nvSpPr>
        <p:spPr>
          <a:xfrm>
            <a:off x="11711031" y="-3"/>
            <a:ext cx="480969" cy="6425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58698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1" descr="Types of humidity sensors.Â ">
            <a:extLst>
              <a:ext uri="{FF2B5EF4-FFF2-40B4-BE49-F238E27FC236}">
                <a16:creationId xmlns:a16="http://schemas.microsoft.com/office/drawing/2014/main" id="{0B842066-5E4E-4A7F-8898-9BDB25CD8D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66812" y="624321"/>
            <a:ext cx="9805988" cy="5443970"/>
          </a:xfrm>
          <a:prstGeom prst="rect">
            <a:avLst/>
          </a:prstGeom>
          <a:noFill/>
          <a:ln>
            <a:noFill/>
          </a:ln>
        </p:spPr>
      </p:pic>
    </p:spTree>
    <p:extLst>
      <p:ext uri="{BB962C8B-B14F-4D97-AF65-F5344CB8AC3E}">
        <p14:creationId xmlns:p14="http://schemas.microsoft.com/office/powerpoint/2010/main" val="2858012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6515E-EF85-4425-9AC4-F9A5EADADF12}"/>
              </a:ext>
            </a:extLst>
          </p:cNvPr>
          <p:cNvSpPr>
            <a:spLocks noGrp="1"/>
          </p:cNvSpPr>
          <p:nvPr>
            <p:ph idx="1"/>
          </p:nvPr>
        </p:nvSpPr>
        <p:spPr>
          <a:xfrm>
            <a:off x="443345" y="1378816"/>
            <a:ext cx="10515600" cy="4351338"/>
          </a:xfrm>
        </p:spPr>
        <p:txBody>
          <a:bodyPr/>
          <a:lstStyle/>
          <a:p>
            <a:r>
              <a:rPr lang="en-GB" u="sng" dirty="0"/>
              <a:t>Dry Bulb Wet Bulb Method:</a:t>
            </a:r>
            <a:endParaRPr lang="hr-HR" dirty="0"/>
          </a:p>
          <a:p>
            <a:pPr lvl="1"/>
            <a:r>
              <a:rPr lang="en-GB" dirty="0"/>
              <a:t>A method which is very easy to implement is the dry bulb wet bulb method. For this, it is necessary to have to standard thermometers. By measuring the difference between them you can derive the relative humidity</a:t>
            </a:r>
            <a:endParaRPr lang="hr-HR" dirty="0"/>
          </a:p>
          <a:p>
            <a:endParaRPr lang="hr-HR" dirty="0"/>
          </a:p>
        </p:txBody>
      </p:sp>
      <p:sp>
        <p:nvSpPr>
          <p:cNvPr id="4" name="TextBox 3">
            <a:extLst>
              <a:ext uri="{FF2B5EF4-FFF2-40B4-BE49-F238E27FC236}">
                <a16:creationId xmlns:a16="http://schemas.microsoft.com/office/drawing/2014/main" id="{5520D8F3-A4BE-44EB-9D6C-370AA1AA34F4}"/>
              </a:ext>
            </a:extLst>
          </p:cNvPr>
          <p:cNvSpPr txBox="1"/>
          <p:nvPr/>
        </p:nvSpPr>
        <p:spPr>
          <a:xfrm>
            <a:off x="0" y="-2"/>
            <a:ext cx="6996418" cy="830997"/>
          </a:xfrm>
          <a:prstGeom prst="rect">
            <a:avLst/>
          </a:prstGeom>
          <a:solidFill>
            <a:schemeClr val="tx1"/>
          </a:solidFill>
        </p:spPr>
        <p:txBody>
          <a:bodyPr wrap="square" rtlCol="0">
            <a:spAutoFit/>
          </a:bodyPr>
          <a:lstStyle/>
          <a:p>
            <a:pPr algn="ctr"/>
            <a:r>
              <a:rPr lang="en-US" sz="4800" dirty="0">
                <a:solidFill>
                  <a:schemeClr val="bg1"/>
                </a:solidFill>
              </a:rPr>
              <a:t>HUMIDITY SENSOR</a:t>
            </a:r>
            <a:endParaRPr lang="hr-HR" sz="4800" dirty="0">
              <a:solidFill>
                <a:schemeClr val="bg1"/>
              </a:solidFill>
            </a:endParaRPr>
          </a:p>
        </p:txBody>
      </p:sp>
      <p:sp>
        <p:nvSpPr>
          <p:cNvPr id="5" name="Rectangle 4">
            <a:extLst>
              <a:ext uri="{FF2B5EF4-FFF2-40B4-BE49-F238E27FC236}">
                <a16:creationId xmlns:a16="http://schemas.microsoft.com/office/drawing/2014/main" id="{12C62708-8080-4354-B84C-55881B8D2D66}"/>
              </a:ext>
            </a:extLst>
          </p:cNvPr>
          <p:cNvSpPr/>
          <p:nvPr/>
        </p:nvSpPr>
        <p:spPr>
          <a:xfrm>
            <a:off x="0" y="6425967"/>
            <a:ext cx="12192001" cy="4320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ectangle 5">
            <a:extLst>
              <a:ext uri="{FF2B5EF4-FFF2-40B4-BE49-F238E27FC236}">
                <a16:creationId xmlns:a16="http://schemas.microsoft.com/office/drawing/2014/main" id="{B3E02515-8686-472E-A9B9-A7F95BDD8BE8}"/>
              </a:ext>
            </a:extLst>
          </p:cNvPr>
          <p:cNvSpPr/>
          <p:nvPr/>
        </p:nvSpPr>
        <p:spPr>
          <a:xfrm>
            <a:off x="11711031" y="-3"/>
            <a:ext cx="480969" cy="6425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7" name="Grafik 5" descr="Bildergebnis fÃ¼r dry bulb wet bulb method">
            <a:extLst>
              <a:ext uri="{FF2B5EF4-FFF2-40B4-BE49-F238E27FC236}">
                <a16:creationId xmlns:a16="http://schemas.microsoft.com/office/drawing/2014/main" id="{A63D4FB9-ED71-447C-A42F-6D80997FF0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76969" y="3165331"/>
            <a:ext cx="3598718" cy="2986088"/>
          </a:xfrm>
          <a:prstGeom prst="rect">
            <a:avLst/>
          </a:prstGeom>
          <a:noFill/>
          <a:ln>
            <a:noFill/>
          </a:ln>
        </p:spPr>
      </p:pic>
    </p:spTree>
    <p:extLst>
      <p:ext uri="{BB962C8B-B14F-4D97-AF65-F5344CB8AC3E}">
        <p14:creationId xmlns:p14="http://schemas.microsoft.com/office/powerpoint/2010/main" val="170619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6515E-EF85-4425-9AC4-F9A5EADADF12}"/>
              </a:ext>
            </a:extLst>
          </p:cNvPr>
          <p:cNvSpPr>
            <a:spLocks noGrp="1"/>
          </p:cNvSpPr>
          <p:nvPr>
            <p:ph idx="1"/>
          </p:nvPr>
        </p:nvSpPr>
        <p:spPr/>
        <p:txBody>
          <a:bodyPr/>
          <a:lstStyle/>
          <a:p>
            <a:r>
              <a:rPr lang="en-US" dirty="0"/>
              <a:t>An easy version of a light sensor consists of a photo diode and a voltmeter or an ammeter</a:t>
            </a:r>
          </a:p>
          <a:p>
            <a:r>
              <a:rPr lang="en-US" dirty="0"/>
              <a:t>Measuring the current that comes out of the diode means measuring the strength of light that hits it</a:t>
            </a:r>
          </a:p>
          <a:p>
            <a:r>
              <a:rPr lang="en-US" dirty="0"/>
              <a:t>When hit with the maximal power of light, photo diodes let a small current from a couple micro amps flow</a:t>
            </a:r>
          </a:p>
          <a:p>
            <a:r>
              <a:rPr lang="en-US" dirty="0"/>
              <a:t>It is recommended to measure the voltage over a resistor, connected between the diode and ground. This would create a Vmax close to the supply voltage, which can be detected pretty easily</a:t>
            </a:r>
          </a:p>
        </p:txBody>
      </p:sp>
      <p:sp>
        <p:nvSpPr>
          <p:cNvPr id="4" name="TextBox 3">
            <a:extLst>
              <a:ext uri="{FF2B5EF4-FFF2-40B4-BE49-F238E27FC236}">
                <a16:creationId xmlns:a16="http://schemas.microsoft.com/office/drawing/2014/main" id="{5520D8F3-A4BE-44EB-9D6C-370AA1AA34F4}"/>
              </a:ext>
            </a:extLst>
          </p:cNvPr>
          <p:cNvSpPr txBox="1"/>
          <p:nvPr/>
        </p:nvSpPr>
        <p:spPr>
          <a:xfrm>
            <a:off x="0" y="-2"/>
            <a:ext cx="6996418" cy="830997"/>
          </a:xfrm>
          <a:prstGeom prst="rect">
            <a:avLst/>
          </a:prstGeom>
          <a:solidFill>
            <a:schemeClr val="tx1"/>
          </a:solidFill>
        </p:spPr>
        <p:txBody>
          <a:bodyPr wrap="square" rtlCol="0">
            <a:spAutoFit/>
          </a:bodyPr>
          <a:lstStyle/>
          <a:p>
            <a:pPr algn="ctr"/>
            <a:r>
              <a:rPr lang="en-US" sz="4800" dirty="0">
                <a:solidFill>
                  <a:schemeClr val="bg1"/>
                </a:solidFill>
              </a:rPr>
              <a:t>LIGHT SENSOR</a:t>
            </a:r>
            <a:endParaRPr lang="hr-HR" sz="4800" dirty="0">
              <a:solidFill>
                <a:schemeClr val="bg1"/>
              </a:solidFill>
            </a:endParaRPr>
          </a:p>
        </p:txBody>
      </p:sp>
      <p:sp>
        <p:nvSpPr>
          <p:cNvPr id="5" name="Rectangle 4">
            <a:extLst>
              <a:ext uri="{FF2B5EF4-FFF2-40B4-BE49-F238E27FC236}">
                <a16:creationId xmlns:a16="http://schemas.microsoft.com/office/drawing/2014/main" id="{12C62708-8080-4354-B84C-55881B8D2D66}"/>
              </a:ext>
            </a:extLst>
          </p:cNvPr>
          <p:cNvSpPr/>
          <p:nvPr/>
        </p:nvSpPr>
        <p:spPr>
          <a:xfrm>
            <a:off x="0" y="6425967"/>
            <a:ext cx="12192001" cy="4320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ectangle 5">
            <a:extLst>
              <a:ext uri="{FF2B5EF4-FFF2-40B4-BE49-F238E27FC236}">
                <a16:creationId xmlns:a16="http://schemas.microsoft.com/office/drawing/2014/main" id="{B3E02515-8686-472E-A9B9-A7F95BDD8BE8}"/>
              </a:ext>
            </a:extLst>
          </p:cNvPr>
          <p:cNvSpPr/>
          <p:nvPr/>
        </p:nvSpPr>
        <p:spPr>
          <a:xfrm>
            <a:off x="11711031" y="-3"/>
            <a:ext cx="480969" cy="6425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008429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light sensor diy">
            <a:extLst>
              <a:ext uri="{FF2B5EF4-FFF2-40B4-BE49-F238E27FC236}">
                <a16:creationId xmlns:a16="http://schemas.microsoft.com/office/drawing/2014/main" id="{1FD69121-80B8-4D2C-A573-895C937C0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19" b="19040"/>
          <a:stretch/>
        </p:blipFill>
        <p:spPr bwMode="auto">
          <a:xfrm>
            <a:off x="845064" y="2107160"/>
            <a:ext cx="3779891" cy="2643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ight sensor diy">
            <a:extLst>
              <a:ext uri="{FF2B5EF4-FFF2-40B4-BE49-F238E27FC236}">
                <a16:creationId xmlns:a16="http://schemas.microsoft.com/office/drawing/2014/main" id="{D10E3B81-23EC-4B99-9D7A-75503F5FBD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70"/>
          <a:stretch/>
        </p:blipFill>
        <p:spPr bwMode="auto">
          <a:xfrm>
            <a:off x="5620927" y="1332674"/>
            <a:ext cx="6120864" cy="419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973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6515E-EF85-4425-9AC4-F9A5EADADF12}"/>
              </a:ext>
            </a:extLst>
          </p:cNvPr>
          <p:cNvSpPr>
            <a:spLocks noGrp="1"/>
          </p:cNvSpPr>
          <p:nvPr>
            <p:ph idx="1"/>
          </p:nvPr>
        </p:nvSpPr>
        <p:spPr/>
        <p:txBody>
          <a:bodyPr>
            <a:normAutofit fontScale="92500" lnSpcReduction="20000"/>
          </a:bodyPr>
          <a:lstStyle/>
          <a:p>
            <a:r>
              <a:rPr lang="en-US" dirty="0"/>
              <a:t>A way to do it is with a couple of static pressure sensors</a:t>
            </a:r>
          </a:p>
          <a:p>
            <a:r>
              <a:rPr lang="en-US" dirty="0"/>
              <a:t>The first option is to put five pressure sensors around the station. Four sensors in the direction of the x and y axis and one neutral sensor on top. The four sensors would measure the static air pressure and dynamic pressure which is 0,5*density*velocity²</a:t>
            </a:r>
          </a:p>
          <a:p>
            <a:r>
              <a:rPr lang="en-US" dirty="0"/>
              <a:t>Second option is that it would be easier to build a device out of sheet metal which can be found in old computer cases</a:t>
            </a:r>
          </a:p>
          <a:p>
            <a:r>
              <a:rPr lang="en-US" dirty="0"/>
              <a:t>It includes making a flag that sits on a metal pole. The pole sits in the bearing of an CD drive and can rotate freely. On the rod is a piece of metal which touches a ring of metal while rotating. The ring of metal is separated in at least four parts of even size. The contacts are the equivalent of the cardinal direction. The wind pushes the flag which causes a rotation of the rod and a movement of the piece of metal</a:t>
            </a:r>
            <a:endParaRPr lang="hr-HR" dirty="0"/>
          </a:p>
        </p:txBody>
      </p:sp>
      <p:sp>
        <p:nvSpPr>
          <p:cNvPr id="4" name="TextBox 3">
            <a:extLst>
              <a:ext uri="{FF2B5EF4-FFF2-40B4-BE49-F238E27FC236}">
                <a16:creationId xmlns:a16="http://schemas.microsoft.com/office/drawing/2014/main" id="{5520D8F3-A4BE-44EB-9D6C-370AA1AA34F4}"/>
              </a:ext>
            </a:extLst>
          </p:cNvPr>
          <p:cNvSpPr txBox="1"/>
          <p:nvPr/>
        </p:nvSpPr>
        <p:spPr>
          <a:xfrm>
            <a:off x="-1" y="-2"/>
            <a:ext cx="8657439" cy="830997"/>
          </a:xfrm>
          <a:prstGeom prst="rect">
            <a:avLst/>
          </a:prstGeom>
          <a:solidFill>
            <a:schemeClr val="tx1"/>
          </a:solidFill>
        </p:spPr>
        <p:txBody>
          <a:bodyPr wrap="square" rtlCol="0">
            <a:spAutoFit/>
          </a:bodyPr>
          <a:lstStyle/>
          <a:p>
            <a:pPr algn="ctr"/>
            <a:r>
              <a:rPr lang="en-US" sz="4800" dirty="0">
                <a:solidFill>
                  <a:schemeClr val="bg1"/>
                </a:solidFill>
              </a:rPr>
              <a:t>DETECTION OF WIND DIRECTION</a:t>
            </a:r>
            <a:endParaRPr lang="hr-HR" sz="4800" dirty="0">
              <a:solidFill>
                <a:schemeClr val="bg1"/>
              </a:solidFill>
            </a:endParaRPr>
          </a:p>
        </p:txBody>
      </p:sp>
      <p:sp>
        <p:nvSpPr>
          <p:cNvPr id="5" name="Rectangle 4">
            <a:extLst>
              <a:ext uri="{FF2B5EF4-FFF2-40B4-BE49-F238E27FC236}">
                <a16:creationId xmlns:a16="http://schemas.microsoft.com/office/drawing/2014/main" id="{12C62708-8080-4354-B84C-55881B8D2D66}"/>
              </a:ext>
            </a:extLst>
          </p:cNvPr>
          <p:cNvSpPr/>
          <p:nvPr/>
        </p:nvSpPr>
        <p:spPr>
          <a:xfrm>
            <a:off x="0" y="6425967"/>
            <a:ext cx="12192001" cy="4320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ectangle 5">
            <a:extLst>
              <a:ext uri="{FF2B5EF4-FFF2-40B4-BE49-F238E27FC236}">
                <a16:creationId xmlns:a16="http://schemas.microsoft.com/office/drawing/2014/main" id="{B3E02515-8686-472E-A9B9-A7F95BDD8BE8}"/>
              </a:ext>
            </a:extLst>
          </p:cNvPr>
          <p:cNvSpPr/>
          <p:nvPr/>
        </p:nvSpPr>
        <p:spPr>
          <a:xfrm>
            <a:off x="11711031" y="-3"/>
            <a:ext cx="480969" cy="6425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371837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wind direction sensor diy">
            <a:extLst>
              <a:ext uri="{FF2B5EF4-FFF2-40B4-BE49-F238E27FC236}">
                <a16:creationId xmlns:a16="http://schemas.microsoft.com/office/drawing/2014/main" id="{1A1891BA-7487-42A2-B29E-303887F9A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495" y="375371"/>
            <a:ext cx="8143009" cy="610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40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6515E-EF85-4425-9AC4-F9A5EADADF12}"/>
              </a:ext>
            </a:extLst>
          </p:cNvPr>
          <p:cNvSpPr>
            <a:spLocks noGrp="1"/>
          </p:cNvSpPr>
          <p:nvPr>
            <p:ph idx="1"/>
          </p:nvPr>
        </p:nvSpPr>
        <p:spPr/>
        <p:txBody>
          <a:bodyPr/>
          <a:lstStyle/>
          <a:p>
            <a:r>
              <a:rPr lang="en-US" dirty="0"/>
              <a:t>This presentation will cover every sensor that will be used</a:t>
            </a:r>
          </a:p>
          <a:p>
            <a:r>
              <a:rPr lang="en-US" dirty="0"/>
              <a:t>It will be written about the use of every of the sensors and where can they be found in electronic waste</a:t>
            </a:r>
            <a:endParaRPr lang="hr-HR" dirty="0"/>
          </a:p>
        </p:txBody>
      </p:sp>
      <p:sp>
        <p:nvSpPr>
          <p:cNvPr id="4" name="TextBox 3">
            <a:extLst>
              <a:ext uri="{FF2B5EF4-FFF2-40B4-BE49-F238E27FC236}">
                <a16:creationId xmlns:a16="http://schemas.microsoft.com/office/drawing/2014/main" id="{5520D8F3-A4BE-44EB-9D6C-370AA1AA34F4}"/>
              </a:ext>
            </a:extLst>
          </p:cNvPr>
          <p:cNvSpPr txBox="1"/>
          <p:nvPr/>
        </p:nvSpPr>
        <p:spPr>
          <a:xfrm>
            <a:off x="0" y="-2"/>
            <a:ext cx="6996418" cy="830997"/>
          </a:xfrm>
          <a:prstGeom prst="rect">
            <a:avLst/>
          </a:prstGeom>
          <a:solidFill>
            <a:schemeClr val="tx1"/>
          </a:solidFill>
        </p:spPr>
        <p:txBody>
          <a:bodyPr wrap="square" rtlCol="0">
            <a:spAutoFit/>
          </a:bodyPr>
          <a:lstStyle/>
          <a:p>
            <a:pPr algn="ctr"/>
            <a:r>
              <a:rPr lang="en-US" sz="4800" dirty="0">
                <a:solidFill>
                  <a:schemeClr val="bg1"/>
                </a:solidFill>
              </a:rPr>
              <a:t>INTRODUCTION</a:t>
            </a:r>
            <a:endParaRPr lang="hr-HR" sz="4800" dirty="0">
              <a:solidFill>
                <a:schemeClr val="bg1"/>
              </a:solidFill>
            </a:endParaRPr>
          </a:p>
        </p:txBody>
      </p:sp>
      <p:sp>
        <p:nvSpPr>
          <p:cNvPr id="5" name="Rectangle 4">
            <a:extLst>
              <a:ext uri="{FF2B5EF4-FFF2-40B4-BE49-F238E27FC236}">
                <a16:creationId xmlns:a16="http://schemas.microsoft.com/office/drawing/2014/main" id="{12C62708-8080-4354-B84C-55881B8D2D66}"/>
              </a:ext>
            </a:extLst>
          </p:cNvPr>
          <p:cNvSpPr/>
          <p:nvPr/>
        </p:nvSpPr>
        <p:spPr>
          <a:xfrm>
            <a:off x="0" y="6425967"/>
            <a:ext cx="12192001" cy="4320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ectangle 5">
            <a:extLst>
              <a:ext uri="{FF2B5EF4-FFF2-40B4-BE49-F238E27FC236}">
                <a16:creationId xmlns:a16="http://schemas.microsoft.com/office/drawing/2014/main" id="{B3E02515-8686-472E-A9B9-A7F95BDD8BE8}"/>
              </a:ext>
            </a:extLst>
          </p:cNvPr>
          <p:cNvSpPr/>
          <p:nvPr/>
        </p:nvSpPr>
        <p:spPr>
          <a:xfrm>
            <a:off x="11711031" y="-3"/>
            <a:ext cx="480969" cy="6425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46251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6515E-EF85-4425-9AC4-F9A5EADADF12}"/>
              </a:ext>
            </a:extLst>
          </p:cNvPr>
          <p:cNvSpPr>
            <a:spLocks noGrp="1"/>
          </p:cNvSpPr>
          <p:nvPr>
            <p:ph idx="1"/>
          </p:nvPr>
        </p:nvSpPr>
        <p:spPr/>
        <p:txBody>
          <a:bodyPr/>
          <a:lstStyle/>
          <a:p>
            <a:r>
              <a:rPr lang="hr-HR" b="1" dirty="0"/>
              <a:t>A temperature </a:t>
            </a:r>
            <a:r>
              <a:rPr lang="hr-HR" b="1" dirty="0" err="1"/>
              <a:t>sensor</a:t>
            </a:r>
            <a:r>
              <a:rPr lang="hr-HR" b="1" dirty="0"/>
              <a:t> </a:t>
            </a:r>
            <a:r>
              <a:rPr lang="hr-HR" b="1" dirty="0" err="1"/>
              <a:t>is</a:t>
            </a:r>
            <a:r>
              <a:rPr lang="hr-HR" b="1" dirty="0"/>
              <a:t> a </a:t>
            </a:r>
            <a:r>
              <a:rPr lang="hr-HR" b="1" dirty="0" err="1"/>
              <a:t>device</a:t>
            </a:r>
            <a:r>
              <a:rPr lang="hr-HR" b="1" dirty="0"/>
              <a:t> </a:t>
            </a:r>
            <a:r>
              <a:rPr lang="hr-HR" b="1" dirty="0" err="1"/>
              <a:t>that</a:t>
            </a:r>
            <a:r>
              <a:rPr lang="hr-HR" b="1" dirty="0"/>
              <a:t> </a:t>
            </a:r>
            <a:r>
              <a:rPr lang="hr-HR" b="1" dirty="0" err="1"/>
              <a:t>detects</a:t>
            </a:r>
            <a:r>
              <a:rPr lang="hr-HR" b="1" dirty="0"/>
              <a:t> </a:t>
            </a:r>
            <a:r>
              <a:rPr lang="hr-HR" b="1" dirty="0" err="1"/>
              <a:t>and</a:t>
            </a:r>
            <a:r>
              <a:rPr lang="hr-HR" b="1" dirty="0"/>
              <a:t> </a:t>
            </a:r>
            <a:r>
              <a:rPr lang="hr-HR" b="1" dirty="0" err="1"/>
              <a:t>measures</a:t>
            </a:r>
            <a:r>
              <a:rPr lang="hr-HR" b="1" dirty="0"/>
              <a:t> </a:t>
            </a:r>
            <a:r>
              <a:rPr lang="hr-HR" b="1" dirty="0" err="1"/>
              <a:t>hotness</a:t>
            </a:r>
            <a:r>
              <a:rPr lang="hr-HR" b="1" dirty="0"/>
              <a:t> </a:t>
            </a:r>
            <a:r>
              <a:rPr lang="hr-HR" b="1" dirty="0" err="1"/>
              <a:t>and</a:t>
            </a:r>
            <a:r>
              <a:rPr lang="hr-HR" b="1" dirty="0"/>
              <a:t> </a:t>
            </a:r>
            <a:r>
              <a:rPr lang="hr-HR" b="1" dirty="0" err="1"/>
              <a:t>coolness</a:t>
            </a:r>
            <a:r>
              <a:rPr lang="hr-HR" b="1" dirty="0"/>
              <a:t> </a:t>
            </a:r>
            <a:r>
              <a:rPr lang="hr-HR" b="1" dirty="0" err="1"/>
              <a:t>and</a:t>
            </a:r>
            <a:r>
              <a:rPr lang="hr-HR" b="1" dirty="0"/>
              <a:t> </a:t>
            </a:r>
            <a:r>
              <a:rPr lang="hr-HR" b="1" dirty="0" err="1"/>
              <a:t>converts</a:t>
            </a:r>
            <a:r>
              <a:rPr lang="hr-HR" b="1" dirty="0"/>
              <a:t> </a:t>
            </a:r>
            <a:r>
              <a:rPr lang="hr-HR" b="1" dirty="0" err="1"/>
              <a:t>it</a:t>
            </a:r>
            <a:r>
              <a:rPr lang="hr-HR" b="1" dirty="0"/>
              <a:t> </a:t>
            </a:r>
            <a:r>
              <a:rPr lang="hr-HR" b="1" dirty="0" err="1"/>
              <a:t>into</a:t>
            </a:r>
            <a:r>
              <a:rPr lang="hr-HR" b="1" dirty="0"/>
              <a:t> </a:t>
            </a:r>
            <a:r>
              <a:rPr lang="hr-HR" b="1" dirty="0" err="1"/>
              <a:t>an</a:t>
            </a:r>
            <a:r>
              <a:rPr lang="hr-HR" b="1" dirty="0"/>
              <a:t> </a:t>
            </a:r>
            <a:r>
              <a:rPr lang="hr-HR" b="1" dirty="0" err="1"/>
              <a:t>electrical</a:t>
            </a:r>
            <a:r>
              <a:rPr lang="hr-HR" b="1" dirty="0"/>
              <a:t> signal</a:t>
            </a:r>
            <a:endParaRPr lang="en-US" b="1" dirty="0"/>
          </a:p>
          <a:p>
            <a:r>
              <a:rPr lang="en-US" b="1" dirty="0"/>
              <a:t>Types of temperature sensors</a:t>
            </a:r>
          </a:p>
          <a:p>
            <a:pPr lvl="1"/>
            <a:r>
              <a:rPr lang="en-US" b="1" dirty="0"/>
              <a:t>Thermocouple</a:t>
            </a:r>
          </a:p>
          <a:p>
            <a:pPr lvl="1"/>
            <a:r>
              <a:rPr lang="en-US" b="1" dirty="0"/>
              <a:t>The RTD</a:t>
            </a:r>
          </a:p>
          <a:p>
            <a:pPr lvl="1"/>
            <a:r>
              <a:rPr lang="en-US" b="1" dirty="0"/>
              <a:t>Thermistors</a:t>
            </a:r>
          </a:p>
          <a:p>
            <a:pPr lvl="1"/>
            <a:r>
              <a:rPr lang="en-US" b="1" dirty="0"/>
              <a:t>Semiconductor sensor</a:t>
            </a:r>
          </a:p>
          <a:p>
            <a:pPr lvl="1"/>
            <a:r>
              <a:rPr lang="en-US" b="1" dirty="0"/>
              <a:t>Digital Temperature Sensor</a:t>
            </a:r>
          </a:p>
          <a:p>
            <a:pPr marL="457200" lvl="1" indent="0">
              <a:buNone/>
            </a:pPr>
            <a:endParaRPr lang="en-US" b="1" dirty="0"/>
          </a:p>
          <a:p>
            <a:pPr marL="457200" lvl="1" indent="0">
              <a:buNone/>
            </a:pPr>
            <a:r>
              <a:rPr lang="en-US" b="1" dirty="0"/>
              <a:t>We can found them in personal computers and mobile phones</a:t>
            </a:r>
          </a:p>
          <a:p>
            <a:pPr lvl="1"/>
            <a:endParaRPr lang="en-US" b="1" dirty="0"/>
          </a:p>
        </p:txBody>
      </p:sp>
      <p:sp>
        <p:nvSpPr>
          <p:cNvPr id="4" name="TextBox 3">
            <a:extLst>
              <a:ext uri="{FF2B5EF4-FFF2-40B4-BE49-F238E27FC236}">
                <a16:creationId xmlns:a16="http://schemas.microsoft.com/office/drawing/2014/main" id="{5520D8F3-A4BE-44EB-9D6C-370AA1AA34F4}"/>
              </a:ext>
            </a:extLst>
          </p:cNvPr>
          <p:cNvSpPr txBox="1"/>
          <p:nvPr/>
        </p:nvSpPr>
        <p:spPr>
          <a:xfrm>
            <a:off x="0" y="-2"/>
            <a:ext cx="6996418" cy="830997"/>
          </a:xfrm>
          <a:prstGeom prst="rect">
            <a:avLst/>
          </a:prstGeom>
          <a:solidFill>
            <a:schemeClr val="tx1"/>
          </a:solidFill>
        </p:spPr>
        <p:txBody>
          <a:bodyPr wrap="square" rtlCol="0">
            <a:spAutoFit/>
          </a:bodyPr>
          <a:lstStyle/>
          <a:p>
            <a:pPr algn="ctr"/>
            <a:r>
              <a:rPr lang="en-US" sz="4800" dirty="0">
                <a:solidFill>
                  <a:schemeClr val="bg1"/>
                </a:solidFill>
              </a:rPr>
              <a:t>TEMPERATURE SENSOR</a:t>
            </a:r>
            <a:endParaRPr lang="hr-HR" sz="4800" dirty="0">
              <a:solidFill>
                <a:schemeClr val="bg1"/>
              </a:solidFill>
            </a:endParaRPr>
          </a:p>
        </p:txBody>
      </p:sp>
      <p:sp>
        <p:nvSpPr>
          <p:cNvPr id="5" name="Rectangle 4">
            <a:extLst>
              <a:ext uri="{FF2B5EF4-FFF2-40B4-BE49-F238E27FC236}">
                <a16:creationId xmlns:a16="http://schemas.microsoft.com/office/drawing/2014/main" id="{9CCB6133-C0D3-4565-ADFB-29B3D726F97B}"/>
              </a:ext>
            </a:extLst>
          </p:cNvPr>
          <p:cNvSpPr/>
          <p:nvPr/>
        </p:nvSpPr>
        <p:spPr>
          <a:xfrm>
            <a:off x="0" y="6425967"/>
            <a:ext cx="12192001" cy="4320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ectangle 5">
            <a:extLst>
              <a:ext uri="{FF2B5EF4-FFF2-40B4-BE49-F238E27FC236}">
                <a16:creationId xmlns:a16="http://schemas.microsoft.com/office/drawing/2014/main" id="{0EE1E795-871F-495B-8681-2C577F467C35}"/>
              </a:ext>
            </a:extLst>
          </p:cNvPr>
          <p:cNvSpPr/>
          <p:nvPr/>
        </p:nvSpPr>
        <p:spPr>
          <a:xfrm>
            <a:off x="11711031" y="-3"/>
            <a:ext cx="480969" cy="6425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026" name="Picture 2" descr="Image result for temperature sensors">
            <a:extLst>
              <a:ext uri="{FF2B5EF4-FFF2-40B4-BE49-F238E27FC236}">
                <a16:creationId xmlns:a16="http://schemas.microsoft.com/office/drawing/2014/main" id="{E4EF51A9-36CD-48AE-93D5-6983B67CD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501" y="2700826"/>
            <a:ext cx="4474128" cy="279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6515E-EF85-4425-9AC4-F9A5EADADF12}"/>
              </a:ext>
            </a:extLst>
          </p:cNvPr>
          <p:cNvSpPr>
            <a:spLocks noGrp="1"/>
          </p:cNvSpPr>
          <p:nvPr>
            <p:ph idx="1"/>
          </p:nvPr>
        </p:nvSpPr>
        <p:spPr/>
        <p:txBody>
          <a:bodyPr/>
          <a:lstStyle/>
          <a:p>
            <a:r>
              <a:rPr lang="en-US" dirty="0"/>
              <a:t>Smartphones with air temperature sensor</a:t>
            </a:r>
          </a:p>
          <a:p>
            <a:pPr lvl="1"/>
            <a:r>
              <a:rPr lang="en-US" dirty="0"/>
              <a:t>Samsung Galaxy S4</a:t>
            </a:r>
          </a:p>
          <a:p>
            <a:pPr lvl="1"/>
            <a:r>
              <a:rPr lang="en-US" dirty="0"/>
              <a:t>Samsung Galaxy Note 3</a:t>
            </a:r>
          </a:p>
          <a:p>
            <a:pPr lvl="1"/>
            <a:r>
              <a:rPr lang="en-US" dirty="0"/>
              <a:t>Motorola Moto X</a:t>
            </a:r>
          </a:p>
          <a:p>
            <a:pPr lvl="1"/>
            <a:r>
              <a:rPr lang="en-US" dirty="0"/>
              <a:t>Motorola Moto X Second Generation</a:t>
            </a:r>
          </a:p>
          <a:p>
            <a:pPr marL="457200" lvl="1" indent="0">
              <a:buNone/>
            </a:pPr>
            <a:endParaRPr lang="en-US" dirty="0"/>
          </a:p>
          <a:p>
            <a:pPr lvl="1"/>
            <a:r>
              <a:rPr lang="hr-HR" dirty="0"/>
              <a:t>Samsung Galaxy </a:t>
            </a:r>
            <a:r>
              <a:rPr lang="hr-HR" dirty="0" err="1"/>
              <a:t>was</a:t>
            </a:r>
            <a:r>
              <a:rPr lang="hr-HR" dirty="0"/>
              <a:t> one </a:t>
            </a:r>
            <a:r>
              <a:rPr lang="hr-HR" dirty="0" err="1"/>
              <a:t>of</a:t>
            </a:r>
            <a:r>
              <a:rPr lang="hr-HR" dirty="0"/>
              <a:t> </a:t>
            </a:r>
            <a:r>
              <a:rPr lang="hr-HR" dirty="0" err="1"/>
              <a:t>the</a:t>
            </a:r>
            <a:r>
              <a:rPr lang="hr-HR" dirty="0"/>
              <a:t> </a:t>
            </a:r>
            <a:r>
              <a:rPr lang="hr-HR" dirty="0" err="1"/>
              <a:t>first</a:t>
            </a:r>
            <a:r>
              <a:rPr lang="hr-HR" dirty="0"/>
              <a:t> </a:t>
            </a:r>
            <a:r>
              <a:rPr lang="hr-HR" dirty="0" err="1"/>
              <a:t>smartphones</a:t>
            </a:r>
            <a:r>
              <a:rPr lang="hr-HR" dirty="0"/>
              <a:t> </a:t>
            </a:r>
            <a:r>
              <a:rPr lang="hr-HR" dirty="0" err="1"/>
              <a:t>that</a:t>
            </a:r>
            <a:r>
              <a:rPr lang="hr-HR" dirty="0"/>
              <a:t> </a:t>
            </a:r>
            <a:r>
              <a:rPr lang="hr-HR" dirty="0" err="1"/>
              <a:t>featured</a:t>
            </a:r>
            <a:r>
              <a:rPr lang="hr-HR" dirty="0"/>
              <a:t> temperature </a:t>
            </a:r>
            <a:r>
              <a:rPr lang="hr-HR" dirty="0" err="1"/>
              <a:t>sensor</a:t>
            </a:r>
            <a:r>
              <a:rPr lang="hr-HR" dirty="0"/>
              <a:t> for </a:t>
            </a:r>
            <a:r>
              <a:rPr lang="hr-HR" dirty="0" err="1"/>
              <a:t>reading</a:t>
            </a:r>
            <a:r>
              <a:rPr lang="hr-HR" dirty="0"/>
              <a:t> </a:t>
            </a:r>
            <a:r>
              <a:rPr lang="hr-HR" dirty="0" err="1"/>
              <a:t>the</a:t>
            </a:r>
            <a:r>
              <a:rPr lang="hr-HR" dirty="0"/>
              <a:t> </a:t>
            </a:r>
            <a:r>
              <a:rPr lang="hr-HR" dirty="0" err="1"/>
              <a:t>environmental</a:t>
            </a:r>
            <a:r>
              <a:rPr lang="hr-HR" dirty="0"/>
              <a:t> temperature. </a:t>
            </a:r>
            <a:r>
              <a:rPr lang="hr-HR" dirty="0" err="1"/>
              <a:t>It</a:t>
            </a:r>
            <a:r>
              <a:rPr lang="hr-HR" dirty="0"/>
              <a:t> </a:t>
            </a:r>
            <a:r>
              <a:rPr lang="hr-HR" dirty="0" err="1"/>
              <a:t>features</a:t>
            </a:r>
            <a:r>
              <a:rPr lang="hr-HR" dirty="0"/>
              <a:t> a </a:t>
            </a:r>
            <a:r>
              <a:rPr lang="hr-HR" dirty="0" err="1"/>
              <a:t>handful</a:t>
            </a:r>
            <a:r>
              <a:rPr lang="hr-HR" dirty="0"/>
              <a:t> </a:t>
            </a:r>
            <a:r>
              <a:rPr lang="hr-HR" dirty="0" err="1"/>
              <a:t>of</a:t>
            </a:r>
            <a:r>
              <a:rPr lang="hr-HR" dirty="0"/>
              <a:t> </a:t>
            </a:r>
            <a:r>
              <a:rPr lang="hr-HR" dirty="0" err="1"/>
              <a:t>other</a:t>
            </a:r>
            <a:r>
              <a:rPr lang="hr-HR" dirty="0"/>
              <a:t> </a:t>
            </a:r>
            <a:r>
              <a:rPr lang="hr-HR" dirty="0" err="1"/>
              <a:t>sensors</a:t>
            </a:r>
            <a:r>
              <a:rPr lang="hr-HR" dirty="0"/>
              <a:t> </a:t>
            </a:r>
            <a:r>
              <a:rPr lang="hr-HR" dirty="0" err="1"/>
              <a:t>like</a:t>
            </a:r>
            <a:r>
              <a:rPr lang="hr-HR" dirty="0"/>
              <a:t> </a:t>
            </a:r>
            <a:r>
              <a:rPr lang="hr-HR" dirty="0" err="1"/>
              <a:t>accelerometer</a:t>
            </a:r>
            <a:r>
              <a:rPr lang="hr-HR" dirty="0"/>
              <a:t>, </a:t>
            </a:r>
            <a:r>
              <a:rPr lang="hr-HR" dirty="0" err="1"/>
              <a:t>gyro</a:t>
            </a:r>
            <a:r>
              <a:rPr lang="hr-HR" dirty="0"/>
              <a:t>, </a:t>
            </a:r>
            <a:r>
              <a:rPr lang="hr-HR" dirty="0" err="1"/>
              <a:t>proximity</a:t>
            </a:r>
            <a:r>
              <a:rPr lang="hr-HR" dirty="0"/>
              <a:t>, </a:t>
            </a:r>
            <a:r>
              <a:rPr lang="hr-HR" dirty="0" err="1"/>
              <a:t>compass</a:t>
            </a:r>
            <a:r>
              <a:rPr lang="hr-HR" dirty="0"/>
              <a:t>, </a:t>
            </a:r>
            <a:r>
              <a:rPr lang="hr-HR" dirty="0" err="1"/>
              <a:t>barometer</a:t>
            </a:r>
            <a:r>
              <a:rPr lang="hr-HR" dirty="0"/>
              <a:t>, </a:t>
            </a:r>
            <a:r>
              <a:rPr lang="hr-HR" dirty="0" err="1"/>
              <a:t>humidity</a:t>
            </a:r>
            <a:r>
              <a:rPr lang="hr-HR" dirty="0"/>
              <a:t>, </a:t>
            </a:r>
            <a:r>
              <a:rPr lang="hr-HR" dirty="0" err="1"/>
              <a:t>and</a:t>
            </a:r>
            <a:r>
              <a:rPr lang="hr-HR" dirty="0"/>
              <a:t> </a:t>
            </a:r>
            <a:r>
              <a:rPr lang="hr-HR" dirty="0" err="1"/>
              <a:t>gesture</a:t>
            </a:r>
            <a:r>
              <a:rPr lang="hr-HR" dirty="0"/>
              <a:t>.</a:t>
            </a:r>
            <a:endParaRPr lang="en-US" dirty="0"/>
          </a:p>
          <a:p>
            <a:pPr lvl="1"/>
            <a:endParaRPr lang="en-US" dirty="0"/>
          </a:p>
        </p:txBody>
      </p:sp>
      <p:sp>
        <p:nvSpPr>
          <p:cNvPr id="4" name="TextBox 3">
            <a:extLst>
              <a:ext uri="{FF2B5EF4-FFF2-40B4-BE49-F238E27FC236}">
                <a16:creationId xmlns:a16="http://schemas.microsoft.com/office/drawing/2014/main" id="{5520D8F3-A4BE-44EB-9D6C-370AA1AA34F4}"/>
              </a:ext>
            </a:extLst>
          </p:cNvPr>
          <p:cNvSpPr txBox="1"/>
          <p:nvPr/>
        </p:nvSpPr>
        <p:spPr>
          <a:xfrm>
            <a:off x="0" y="-2"/>
            <a:ext cx="6996418" cy="830997"/>
          </a:xfrm>
          <a:prstGeom prst="rect">
            <a:avLst/>
          </a:prstGeom>
          <a:solidFill>
            <a:schemeClr val="tx1"/>
          </a:solidFill>
        </p:spPr>
        <p:txBody>
          <a:bodyPr wrap="square" rtlCol="0">
            <a:spAutoFit/>
          </a:bodyPr>
          <a:lstStyle/>
          <a:p>
            <a:pPr algn="ctr"/>
            <a:r>
              <a:rPr lang="en-US" sz="4800" dirty="0">
                <a:solidFill>
                  <a:schemeClr val="bg1"/>
                </a:solidFill>
              </a:rPr>
              <a:t>TEMPERATURE SENSOR</a:t>
            </a:r>
            <a:endParaRPr lang="hr-HR" sz="4800" dirty="0">
              <a:solidFill>
                <a:schemeClr val="bg1"/>
              </a:solidFill>
            </a:endParaRPr>
          </a:p>
        </p:txBody>
      </p:sp>
      <p:sp>
        <p:nvSpPr>
          <p:cNvPr id="5" name="Rectangle 4">
            <a:extLst>
              <a:ext uri="{FF2B5EF4-FFF2-40B4-BE49-F238E27FC236}">
                <a16:creationId xmlns:a16="http://schemas.microsoft.com/office/drawing/2014/main" id="{F441EF1D-3C93-4008-937F-9B6636196AA6}"/>
              </a:ext>
            </a:extLst>
          </p:cNvPr>
          <p:cNvSpPr/>
          <p:nvPr/>
        </p:nvSpPr>
        <p:spPr>
          <a:xfrm>
            <a:off x="0" y="6425967"/>
            <a:ext cx="12192001" cy="4320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ectangle 5">
            <a:extLst>
              <a:ext uri="{FF2B5EF4-FFF2-40B4-BE49-F238E27FC236}">
                <a16:creationId xmlns:a16="http://schemas.microsoft.com/office/drawing/2014/main" id="{80C73B22-3727-4CAD-BEA2-041D30123B7A}"/>
              </a:ext>
            </a:extLst>
          </p:cNvPr>
          <p:cNvSpPr/>
          <p:nvPr/>
        </p:nvSpPr>
        <p:spPr>
          <a:xfrm>
            <a:off x="11711031" y="-3"/>
            <a:ext cx="480969" cy="6425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7" name="Picture 6" descr="Image result for samsung galaxy s4 temperature sensor">
            <a:extLst>
              <a:ext uri="{FF2B5EF4-FFF2-40B4-BE49-F238E27FC236}">
                <a16:creationId xmlns:a16="http://schemas.microsoft.com/office/drawing/2014/main" id="{C2E240A3-8EAD-4591-8A4D-3ED18BD0A4A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6805" y="2199521"/>
            <a:ext cx="2026920" cy="2026920"/>
          </a:xfrm>
          <a:prstGeom prst="rect">
            <a:avLst/>
          </a:prstGeom>
          <a:noFill/>
          <a:ln>
            <a:noFill/>
          </a:ln>
        </p:spPr>
      </p:pic>
      <p:pic>
        <p:nvPicPr>
          <p:cNvPr id="2050" name="Picture 2" descr="Image result for samsung galaxy s4">
            <a:extLst>
              <a:ext uri="{FF2B5EF4-FFF2-40B4-BE49-F238E27FC236}">
                <a16:creationId xmlns:a16="http://schemas.microsoft.com/office/drawing/2014/main" id="{A6DF5B8F-D79A-4619-947F-4B8DE9721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8332" y="189798"/>
            <a:ext cx="3023183" cy="302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6515E-EF85-4425-9AC4-F9A5EADADF12}"/>
              </a:ext>
            </a:extLst>
          </p:cNvPr>
          <p:cNvSpPr>
            <a:spLocks noGrp="1"/>
          </p:cNvSpPr>
          <p:nvPr>
            <p:ph idx="1"/>
          </p:nvPr>
        </p:nvSpPr>
        <p:spPr/>
        <p:txBody>
          <a:bodyPr/>
          <a:lstStyle/>
          <a:p>
            <a:r>
              <a:rPr lang="en-US" dirty="0"/>
              <a:t>Modern laptops have lots of temperature sensors built-in</a:t>
            </a:r>
          </a:p>
          <a:p>
            <a:r>
              <a:rPr lang="en-US" dirty="0"/>
              <a:t>Temperature sensors are mostly located on motherboard</a:t>
            </a:r>
            <a:endParaRPr lang="hr-HR" dirty="0"/>
          </a:p>
        </p:txBody>
      </p:sp>
      <p:sp>
        <p:nvSpPr>
          <p:cNvPr id="4" name="TextBox 3">
            <a:extLst>
              <a:ext uri="{FF2B5EF4-FFF2-40B4-BE49-F238E27FC236}">
                <a16:creationId xmlns:a16="http://schemas.microsoft.com/office/drawing/2014/main" id="{5520D8F3-A4BE-44EB-9D6C-370AA1AA34F4}"/>
              </a:ext>
            </a:extLst>
          </p:cNvPr>
          <p:cNvSpPr txBox="1"/>
          <p:nvPr/>
        </p:nvSpPr>
        <p:spPr>
          <a:xfrm>
            <a:off x="-1" y="-2"/>
            <a:ext cx="7919207" cy="830997"/>
          </a:xfrm>
          <a:prstGeom prst="rect">
            <a:avLst/>
          </a:prstGeom>
          <a:solidFill>
            <a:schemeClr val="tx1"/>
          </a:solidFill>
        </p:spPr>
        <p:txBody>
          <a:bodyPr wrap="square" rtlCol="0">
            <a:spAutoFit/>
          </a:bodyPr>
          <a:lstStyle/>
          <a:p>
            <a:pPr algn="ctr"/>
            <a:r>
              <a:rPr lang="en-US" sz="4800" dirty="0">
                <a:solidFill>
                  <a:schemeClr val="bg1"/>
                </a:solidFill>
              </a:rPr>
              <a:t>TEMPERATURE SENSOR</a:t>
            </a:r>
            <a:endParaRPr lang="hr-HR" sz="4800" dirty="0">
              <a:solidFill>
                <a:schemeClr val="bg1"/>
              </a:solidFill>
            </a:endParaRPr>
          </a:p>
        </p:txBody>
      </p:sp>
      <p:sp>
        <p:nvSpPr>
          <p:cNvPr id="5" name="Rectangle 4">
            <a:extLst>
              <a:ext uri="{FF2B5EF4-FFF2-40B4-BE49-F238E27FC236}">
                <a16:creationId xmlns:a16="http://schemas.microsoft.com/office/drawing/2014/main" id="{848F40C0-DDD1-453F-A0BD-74541852F269}"/>
              </a:ext>
            </a:extLst>
          </p:cNvPr>
          <p:cNvSpPr/>
          <p:nvPr/>
        </p:nvSpPr>
        <p:spPr>
          <a:xfrm>
            <a:off x="0" y="6425967"/>
            <a:ext cx="12192001" cy="4320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Rectangle 1">
            <a:extLst>
              <a:ext uri="{FF2B5EF4-FFF2-40B4-BE49-F238E27FC236}">
                <a16:creationId xmlns:a16="http://schemas.microsoft.com/office/drawing/2014/main" id="{452C783C-92B9-4F80-9BCE-97F1BA0116AD}"/>
              </a:ext>
            </a:extLst>
          </p:cNvPr>
          <p:cNvSpPr/>
          <p:nvPr/>
        </p:nvSpPr>
        <p:spPr>
          <a:xfrm>
            <a:off x="11711031" y="-3"/>
            <a:ext cx="480969" cy="6425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6" name="Picture 5" descr="493">
            <a:extLst>
              <a:ext uri="{FF2B5EF4-FFF2-40B4-BE49-F238E27FC236}">
                <a16:creationId xmlns:a16="http://schemas.microsoft.com/office/drawing/2014/main" id="{4E8CD73B-D208-4DF6-8784-A62DE587CBC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142" y="3071213"/>
            <a:ext cx="3200400" cy="2628265"/>
          </a:xfrm>
          <a:prstGeom prst="rect">
            <a:avLst/>
          </a:prstGeom>
          <a:noFill/>
          <a:ln>
            <a:noFill/>
          </a:ln>
        </p:spPr>
      </p:pic>
      <p:pic>
        <p:nvPicPr>
          <p:cNvPr id="7" name="Picture 6" descr="271">
            <a:extLst>
              <a:ext uri="{FF2B5EF4-FFF2-40B4-BE49-F238E27FC236}">
                <a16:creationId xmlns:a16="http://schemas.microsoft.com/office/drawing/2014/main" id="{1185703D-5198-4DF4-A07B-6D3300E2A6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2311" y="3071213"/>
            <a:ext cx="6793789" cy="2959091"/>
          </a:xfrm>
          <a:prstGeom prst="rect">
            <a:avLst/>
          </a:prstGeom>
          <a:noFill/>
          <a:ln>
            <a:noFill/>
          </a:ln>
        </p:spPr>
      </p:pic>
    </p:spTree>
    <p:extLst>
      <p:ext uri="{BB962C8B-B14F-4D97-AF65-F5344CB8AC3E}">
        <p14:creationId xmlns:p14="http://schemas.microsoft.com/office/powerpoint/2010/main" val="324379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03A153-D88A-40D8-AFA7-283D288A3818}"/>
              </a:ext>
            </a:extLst>
          </p:cNvPr>
          <p:cNvPicPr/>
          <p:nvPr/>
        </p:nvPicPr>
        <p:blipFill>
          <a:blip r:embed="rId2"/>
          <a:stretch>
            <a:fillRect/>
          </a:stretch>
        </p:blipFill>
        <p:spPr>
          <a:xfrm>
            <a:off x="456501" y="365125"/>
            <a:ext cx="5943600" cy="2589530"/>
          </a:xfrm>
          <a:prstGeom prst="rect">
            <a:avLst/>
          </a:prstGeom>
        </p:spPr>
      </p:pic>
      <p:pic>
        <p:nvPicPr>
          <p:cNvPr id="5" name="Picture 4" descr="enter image description here">
            <a:extLst>
              <a:ext uri="{FF2B5EF4-FFF2-40B4-BE49-F238E27FC236}">
                <a16:creationId xmlns:a16="http://schemas.microsoft.com/office/drawing/2014/main" id="{645671A4-B4DF-4C16-96CE-7C950ED80D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57109" y="695642"/>
            <a:ext cx="5257800" cy="4518025"/>
          </a:xfrm>
          <a:prstGeom prst="rect">
            <a:avLst/>
          </a:prstGeom>
          <a:noFill/>
          <a:ln>
            <a:noFill/>
          </a:ln>
        </p:spPr>
      </p:pic>
      <p:pic>
        <p:nvPicPr>
          <p:cNvPr id="6" name="Picture 5" descr="https://forums.evga.com/download.axd?file=0;279007&amp;where=&amp;f=X58_System_Temp_Location.png">
            <a:extLst>
              <a:ext uri="{FF2B5EF4-FFF2-40B4-BE49-F238E27FC236}">
                <a16:creationId xmlns:a16="http://schemas.microsoft.com/office/drawing/2014/main" id="{D816CE0E-E49D-448F-9872-2F6728118B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96886" y="3269326"/>
            <a:ext cx="3322320" cy="2979420"/>
          </a:xfrm>
          <a:prstGeom prst="rect">
            <a:avLst/>
          </a:prstGeom>
          <a:noFill/>
          <a:ln>
            <a:noFill/>
          </a:ln>
        </p:spPr>
      </p:pic>
    </p:spTree>
    <p:extLst>
      <p:ext uri="{BB962C8B-B14F-4D97-AF65-F5344CB8AC3E}">
        <p14:creationId xmlns:p14="http://schemas.microsoft.com/office/powerpoint/2010/main" val="403841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6515E-EF85-4425-9AC4-F9A5EADADF12}"/>
              </a:ext>
            </a:extLst>
          </p:cNvPr>
          <p:cNvSpPr>
            <a:spLocks noGrp="1"/>
          </p:cNvSpPr>
          <p:nvPr>
            <p:ph idx="1"/>
          </p:nvPr>
        </p:nvSpPr>
        <p:spPr/>
        <p:txBody>
          <a:bodyPr/>
          <a:lstStyle/>
          <a:p>
            <a:r>
              <a:rPr lang="en-US" dirty="0"/>
              <a:t>It’s impossible to make this type of sensor based on purely electronic components</a:t>
            </a:r>
          </a:p>
          <a:p>
            <a:r>
              <a:rPr lang="en-US" dirty="0"/>
              <a:t>It’s possible to make this using jar, balloon, straw, needle and some sort of paper scale</a:t>
            </a:r>
          </a:p>
          <a:p>
            <a:r>
              <a:rPr lang="en-US" dirty="0"/>
              <a:t>Digitalization could be done via capacitive sensor, if we use sensor as scale</a:t>
            </a:r>
            <a:endParaRPr lang="hr-HR" dirty="0"/>
          </a:p>
        </p:txBody>
      </p:sp>
      <p:sp>
        <p:nvSpPr>
          <p:cNvPr id="4" name="TextBox 3">
            <a:extLst>
              <a:ext uri="{FF2B5EF4-FFF2-40B4-BE49-F238E27FC236}">
                <a16:creationId xmlns:a16="http://schemas.microsoft.com/office/drawing/2014/main" id="{5520D8F3-A4BE-44EB-9D6C-370AA1AA34F4}"/>
              </a:ext>
            </a:extLst>
          </p:cNvPr>
          <p:cNvSpPr txBox="1"/>
          <p:nvPr/>
        </p:nvSpPr>
        <p:spPr>
          <a:xfrm>
            <a:off x="0" y="-2"/>
            <a:ext cx="6996418" cy="830997"/>
          </a:xfrm>
          <a:prstGeom prst="rect">
            <a:avLst/>
          </a:prstGeom>
          <a:solidFill>
            <a:schemeClr val="tx1"/>
          </a:solidFill>
        </p:spPr>
        <p:txBody>
          <a:bodyPr wrap="square" rtlCol="0">
            <a:spAutoFit/>
          </a:bodyPr>
          <a:lstStyle/>
          <a:p>
            <a:pPr algn="ctr"/>
            <a:r>
              <a:rPr lang="en-US" sz="4800" dirty="0">
                <a:solidFill>
                  <a:schemeClr val="bg1"/>
                </a:solidFill>
              </a:rPr>
              <a:t>AIR PRESSURE</a:t>
            </a:r>
            <a:endParaRPr lang="hr-HR" sz="4800" dirty="0">
              <a:solidFill>
                <a:schemeClr val="bg1"/>
              </a:solidFill>
            </a:endParaRPr>
          </a:p>
        </p:txBody>
      </p:sp>
      <p:sp>
        <p:nvSpPr>
          <p:cNvPr id="5" name="Rectangle 4">
            <a:extLst>
              <a:ext uri="{FF2B5EF4-FFF2-40B4-BE49-F238E27FC236}">
                <a16:creationId xmlns:a16="http://schemas.microsoft.com/office/drawing/2014/main" id="{12C62708-8080-4354-B84C-55881B8D2D66}"/>
              </a:ext>
            </a:extLst>
          </p:cNvPr>
          <p:cNvSpPr/>
          <p:nvPr/>
        </p:nvSpPr>
        <p:spPr>
          <a:xfrm>
            <a:off x="0" y="6425967"/>
            <a:ext cx="12192001" cy="4320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ectangle 5">
            <a:extLst>
              <a:ext uri="{FF2B5EF4-FFF2-40B4-BE49-F238E27FC236}">
                <a16:creationId xmlns:a16="http://schemas.microsoft.com/office/drawing/2014/main" id="{B3E02515-8686-472E-A9B9-A7F95BDD8BE8}"/>
              </a:ext>
            </a:extLst>
          </p:cNvPr>
          <p:cNvSpPr/>
          <p:nvPr/>
        </p:nvSpPr>
        <p:spPr>
          <a:xfrm>
            <a:off x="11711031" y="-3"/>
            <a:ext cx="480969" cy="6425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87964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arometer diy">
            <a:extLst>
              <a:ext uri="{FF2B5EF4-FFF2-40B4-BE49-F238E27FC236}">
                <a16:creationId xmlns:a16="http://schemas.microsoft.com/office/drawing/2014/main" id="{008548CD-321F-4C7E-B707-78635A5C1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04" y="529934"/>
            <a:ext cx="5971421" cy="39797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rometer diy">
            <a:extLst>
              <a:ext uri="{FF2B5EF4-FFF2-40B4-BE49-F238E27FC236}">
                <a16:creationId xmlns:a16="http://schemas.microsoft.com/office/drawing/2014/main" id="{0D0C6DA0-D1C8-4597-9F0D-A0965E952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989" y="2561790"/>
            <a:ext cx="584835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97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6515E-EF85-4425-9AC4-F9A5EADADF12}"/>
              </a:ext>
            </a:extLst>
          </p:cNvPr>
          <p:cNvSpPr>
            <a:spLocks noGrp="1"/>
          </p:cNvSpPr>
          <p:nvPr>
            <p:ph idx="1"/>
          </p:nvPr>
        </p:nvSpPr>
        <p:spPr/>
        <p:txBody>
          <a:bodyPr/>
          <a:lstStyle/>
          <a:p>
            <a:r>
              <a:rPr lang="en-US" dirty="0"/>
              <a:t>Anemometer could be implemented if there could be found a DC motor inside the old PC</a:t>
            </a:r>
          </a:p>
          <a:p>
            <a:r>
              <a:rPr lang="en-US" dirty="0"/>
              <a:t>There should be a DC motor inside CD tray, cooler and inside of a hard disk</a:t>
            </a:r>
          </a:p>
          <a:p>
            <a:r>
              <a:rPr lang="en-US" dirty="0"/>
              <a:t>Blades for catching wind could be made from all sorts of used stuff -  for example, there can be found used plastic cups or plastic spoon</a:t>
            </a:r>
          </a:p>
        </p:txBody>
      </p:sp>
      <p:sp>
        <p:nvSpPr>
          <p:cNvPr id="4" name="TextBox 3">
            <a:extLst>
              <a:ext uri="{FF2B5EF4-FFF2-40B4-BE49-F238E27FC236}">
                <a16:creationId xmlns:a16="http://schemas.microsoft.com/office/drawing/2014/main" id="{5520D8F3-A4BE-44EB-9D6C-370AA1AA34F4}"/>
              </a:ext>
            </a:extLst>
          </p:cNvPr>
          <p:cNvSpPr txBox="1"/>
          <p:nvPr/>
        </p:nvSpPr>
        <p:spPr>
          <a:xfrm>
            <a:off x="0" y="-2"/>
            <a:ext cx="6996418" cy="830997"/>
          </a:xfrm>
          <a:prstGeom prst="rect">
            <a:avLst/>
          </a:prstGeom>
          <a:solidFill>
            <a:schemeClr val="tx1"/>
          </a:solidFill>
        </p:spPr>
        <p:txBody>
          <a:bodyPr wrap="square" rtlCol="0">
            <a:spAutoFit/>
          </a:bodyPr>
          <a:lstStyle/>
          <a:p>
            <a:pPr algn="ctr"/>
            <a:r>
              <a:rPr lang="en-US" sz="4800" dirty="0">
                <a:solidFill>
                  <a:schemeClr val="bg1"/>
                </a:solidFill>
              </a:rPr>
              <a:t>ANEMOMETER</a:t>
            </a:r>
            <a:endParaRPr lang="hr-HR" sz="4800" dirty="0">
              <a:solidFill>
                <a:schemeClr val="bg1"/>
              </a:solidFill>
            </a:endParaRPr>
          </a:p>
        </p:txBody>
      </p:sp>
      <p:sp>
        <p:nvSpPr>
          <p:cNvPr id="5" name="Rectangle 4">
            <a:extLst>
              <a:ext uri="{FF2B5EF4-FFF2-40B4-BE49-F238E27FC236}">
                <a16:creationId xmlns:a16="http://schemas.microsoft.com/office/drawing/2014/main" id="{12C62708-8080-4354-B84C-55881B8D2D66}"/>
              </a:ext>
            </a:extLst>
          </p:cNvPr>
          <p:cNvSpPr/>
          <p:nvPr/>
        </p:nvSpPr>
        <p:spPr>
          <a:xfrm>
            <a:off x="0" y="6425967"/>
            <a:ext cx="12192001" cy="4320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ectangle 5">
            <a:extLst>
              <a:ext uri="{FF2B5EF4-FFF2-40B4-BE49-F238E27FC236}">
                <a16:creationId xmlns:a16="http://schemas.microsoft.com/office/drawing/2014/main" id="{B3E02515-8686-472E-A9B9-A7F95BDD8BE8}"/>
              </a:ext>
            </a:extLst>
          </p:cNvPr>
          <p:cNvSpPr/>
          <p:nvPr/>
        </p:nvSpPr>
        <p:spPr>
          <a:xfrm>
            <a:off x="11711031" y="-3"/>
            <a:ext cx="480969" cy="6425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871731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622</Words>
  <Application>Microsoft Office PowerPoint</Application>
  <PresentationFormat>Widescreen</PresentationFormat>
  <Paragraphs>53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RESEARCH PHASE EXISTING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THE PROBLEM</dc:title>
  <dc:creator>Leonarda Gajdić</dc:creator>
  <cp:lastModifiedBy>Leonarda Gajdić</cp:lastModifiedBy>
  <cp:revision>12</cp:revision>
  <dcterms:created xsi:type="dcterms:W3CDTF">2019-03-20T19:46:15Z</dcterms:created>
  <dcterms:modified xsi:type="dcterms:W3CDTF">2019-04-04T19:25:53Z</dcterms:modified>
</cp:coreProperties>
</file>