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1" r:id="rId7"/>
    <p:sldId id="262" r:id="rId8"/>
    <p:sldId id="263" r:id="rId9"/>
    <p:sldId id="264" r:id="rId10"/>
    <p:sldId id="268" r:id="rId11"/>
    <p:sldId id="26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9E32-5FF1-4BC1-8A35-83ECCBB1E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00540-9CDD-45D5-96F7-BFC5F458B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C548B-3B20-4A24-BDD1-23EC38C2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D1E6-176A-49F0-AD92-3D62CFC1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FD04-7DBB-49E6-871E-5E43933F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32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C34C-3375-4829-BF79-E16AE74E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378F2-C7F2-40E3-A246-6F2530230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FD8E-CE0A-4B9B-A512-5C2F29CF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4DE1E-0328-486B-9E00-185243A2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3D4EB-300C-4C05-A6ED-1F1A13D9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79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CF679-AA68-4F1E-B66E-F325E3A42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9B8B5-B64E-4A81-9D74-FA59E4C4F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E6E50-6BC9-435F-AFE1-C66C7F22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15BF5-E016-4AB4-8A5B-15E2F66F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D93B5-2330-4A81-80CE-5765F0B0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6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7343-1F0A-49C2-810E-0267BCA6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2A1BB-CC43-4637-AD63-9F011AC3C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4ECF-6E7D-45F0-B95A-554EE4BB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AAB-9DC9-4D5F-93D6-D7583FE8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E4D5-40D3-402A-9F31-D4C73B1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38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3507-F423-48CA-92B3-1390E63B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A2945-88A2-4F0F-8F98-E18617CE9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47D3E-318F-44E8-926A-A34BFDB5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9F81-CFD6-4FFF-ACB7-970C3BAC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C93A-DDB6-45DC-B53E-67E0B9EC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26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63E0-7E89-4A13-803F-D824924E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453B-7FCC-4BF2-ADB3-2C3A93470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D6597-5E51-4585-90EE-B9678407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830B8-AF17-4528-84C4-A16E6BBE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19B17-5BBB-4C33-B501-808B1355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8E2AB-CCED-4CBB-91D7-AD6AF10D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995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0A0B-403E-4A00-A2B3-90DCD488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2FA6C-EA8E-4595-94A9-F49821B35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3C029-91A2-45BE-9F9E-2465ECDDA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E243B-CC98-46AF-BC84-8F383AB93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95EC7-859B-4A6D-AA3B-ABA0CE012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CF135-19A3-4405-890C-7E27857D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6F093-2EF1-4A58-8D51-3E4445DB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49340-3FAF-4935-A92D-856BDE3A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38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DE80-C5BE-4C94-BB32-2B43382C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AD8B4-3835-4B36-8F2B-7CEE7601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5418-23ED-46D1-BC6F-901D87F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D9BB4-B3AF-4BF7-A488-4E3F0FD9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9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8A4F5-ACFE-468D-B4D7-91C12E68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4EAF2-D350-4A92-A333-7E1CFEFA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9FCEE-2229-43ED-B48F-8851A3D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0A8A-337E-4524-9F5D-DC3C48A9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181B-E2E2-43AB-81B7-2F039DAA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D1D4-7874-461B-A428-C520763B0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C2901-47B3-47D0-A7D8-B7482ECC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3C41A-9642-4F3B-B73C-7EC4E21D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55B3C-B4CF-442E-9696-FD381877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5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68E1-D90B-4CE3-A932-F55E2C01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301EA-A0A8-4F90-8986-4A585B490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0E0ED-7E9F-43F4-8A5A-73527112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085F-6F02-4111-828A-0CE4E9C1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0365D-B908-426E-A78C-46898DB5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11A7F-2C97-4E27-BB94-AABABF97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05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903F5-01F6-4393-B840-DEAC9264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9A6C2-99EC-4D7B-BE8D-70093B22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D58B9-9C90-4C47-94E8-2F56239A8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C400-2E0D-4246-A38E-BFDE4352B116}" type="datetimeFigureOut">
              <a:rPr lang="hr-HR" smtClean="0"/>
              <a:t>15.5.2019.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3FBC-1F3A-4D97-B51E-7B8E15A8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793D-859D-48F9-9DCC-0B807C60A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0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A10D-0A24-49F0-8E8F-11E286A78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0332" y="403288"/>
            <a:ext cx="9144000" cy="110535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PERFORMANCE SOLUTION</a:t>
            </a:r>
            <a:br>
              <a:rPr lang="en-US" sz="5400" dirty="0"/>
            </a:br>
            <a:r>
              <a:rPr lang="en-US" sz="5400" dirty="0"/>
              <a:t>Design of the whole system</a:t>
            </a:r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E087C-1E62-44DA-B441-87EDCBD2A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945" y="4675910"/>
            <a:ext cx="6948055" cy="122612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MEASUREMENT AND PROCESS CONTROL SYSTEMS</a:t>
            </a:r>
          </a:p>
          <a:p>
            <a:r>
              <a:rPr lang="en-US" sz="2800" dirty="0" err="1"/>
              <a:t>DIYmeteo</a:t>
            </a:r>
            <a:r>
              <a:rPr lang="en-US" sz="2800" dirty="0"/>
              <a:t> – Meteorological station made out of waste material</a:t>
            </a:r>
            <a:endParaRPr lang="hr-HR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03901B-31B0-4F97-884C-05E4780A64A3}"/>
              </a:ext>
            </a:extLst>
          </p:cNvPr>
          <p:cNvSpPr txBox="1">
            <a:spLocks/>
          </p:cNvSpPr>
          <p:nvPr/>
        </p:nvSpPr>
        <p:spPr>
          <a:xfrm>
            <a:off x="4928754" y="5519737"/>
            <a:ext cx="6948055" cy="1226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D1880DC-973A-4DDA-AD97-64B094D64C47}"/>
              </a:ext>
            </a:extLst>
          </p:cNvPr>
          <p:cNvSpPr txBox="1">
            <a:spLocks/>
          </p:cNvSpPr>
          <p:nvPr/>
        </p:nvSpPr>
        <p:spPr>
          <a:xfrm>
            <a:off x="2691247" y="6515101"/>
            <a:ext cx="10953750" cy="145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Leonarda Gajdić</a:t>
            </a:r>
            <a:r>
              <a:rPr lang="en-US" sz="1800" dirty="0"/>
              <a:t>, </a:t>
            </a:r>
            <a:r>
              <a:rPr lang="hr-HR" sz="1800" dirty="0"/>
              <a:t>Tomislav Krvavica</a:t>
            </a:r>
            <a:r>
              <a:rPr lang="en-US" sz="1800" dirty="0"/>
              <a:t>, </a:t>
            </a:r>
            <a:r>
              <a:rPr lang="hr-HR" sz="1800" dirty="0"/>
              <a:t>Johannes </a:t>
            </a:r>
            <a:r>
              <a:rPr lang="hr-HR" sz="1800" dirty="0" err="1"/>
              <a:t>Pelz</a:t>
            </a:r>
            <a:r>
              <a:rPr lang="en-US" sz="1800" dirty="0"/>
              <a:t>, </a:t>
            </a:r>
            <a:r>
              <a:rPr lang="hr-HR" sz="1800" dirty="0"/>
              <a:t>Tom </a:t>
            </a:r>
            <a:r>
              <a:rPr lang="hr-HR" sz="1800" dirty="0" err="1"/>
              <a:t>Schwarting</a:t>
            </a:r>
            <a:r>
              <a:rPr lang="en-US" sz="1800" dirty="0"/>
              <a:t>, </a:t>
            </a:r>
            <a:r>
              <a:rPr lang="hr-HR" sz="1800" dirty="0"/>
              <a:t>Kristijan </a:t>
            </a:r>
            <a:r>
              <a:rPr lang="hr-HR" sz="1800" dirty="0" err="1"/>
              <a:t>Vešligaj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00296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7" y="13483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u="sng" dirty="0"/>
              <a:t>Data representation </a:t>
            </a:r>
          </a:p>
          <a:p>
            <a:r>
              <a:rPr lang="en-US" sz="2000" dirty="0"/>
              <a:t>W</a:t>
            </a:r>
            <a:r>
              <a:rPr lang="hr-HR" sz="2000" dirty="0" err="1"/>
              <a:t>eb</a:t>
            </a:r>
            <a:r>
              <a:rPr lang="hr-HR" sz="2000" dirty="0"/>
              <a:t> server running on ESP32</a:t>
            </a:r>
          </a:p>
          <a:p>
            <a:pPr marL="0" indent="0">
              <a:buNone/>
            </a:pPr>
            <a:r>
              <a:rPr lang="hr-HR" sz="2400" u="sng" dirty="0"/>
              <a:t>ESP32</a:t>
            </a:r>
          </a:p>
          <a:p>
            <a:r>
              <a:rPr lang="hr-HR" sz="2000" dirty="0"/>
              <a:t>32-bit processor 160-240 MHz</a:t>
            </a:r>
          </a:p>
          <a:p>
            <a:r>
              <a:rPr lang="hr-HR" sz="2000" dirty="0"/>
              <a:t>WiFi chip on board</a:t>
            </a:r>
          </a:p>
          <a:p>
            <a:r>
              <a:rPr lang="hr-HR" sz="2000" dirty="0"/>
              <a:t>12 bit SAR ADC, 9 channels available</a:t>
            </a:r>
          </a:p>
          <a:p>
            <a:r>
              <a:rPr lang="hr-HR" sz="2000" dirty="0"/>
              <a:t>2x 8-bit DACs</a:t>
            </a:r>
          </a:p>
          <a:p>
            <a:r>
              <a:rPr lang="hr-HR" sz="2000" dirty="0"/>
              <a:t>I2S, I2C, UART, PWM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60D56-2795-4B4E-BD26-AB475918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68" y="1447100"/>
            <a:ext cx="5019412" cy="45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5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7" y="13483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u="sng" dirty="0"/>
              <a:t>Web server</a:t>
            </a:r>
          </a:p>
          <a:p>
            <a:r>
              <a:rPr lang="en-US" sz="2000" dirty="0"/>
              <a:t>U</a:t>
            </a:r>
            <a:r>
              <a:rPr lang="hr-HR" sz="2000" dirty="0" err="1"/>
              <a:t>sing</a:t>
            </a:r>
            <a:r>
              <a:rPr lang="hr-HR" sz="2000" dirty="0"/>
              <a:t> WiFi library</a:t>
            </a:r>
          </a:p>
          <a:p>
            <a:r>
              <a:rPr lang="en-US" sz="2000" dirty="0"/>
              <a:t>P</a:t>
            </a:r>
            <a:r>
              <a:rPr lang="hr-HR" sz="2000" dirty="0" err="1"/>
              <a:t>arsing</a:t>
            </a:r>
            <a:r>
              <a:rPr lang="hr-HR" sz="2000" dirty="0"/>
              <a:t> HTML code via serial (limits functionality)</a:t>
            </a:r>
          </a:p>
          <a:p>
            <a:r>
              <a:rPr lang="hr-HR" sz="2000" dirty="0"/>
              <a:t>DIY manual, students would need to enter: SSID and PW, and upload code to ESP</a:t>
            </a:r>
          </a:p>
          <a:p>
            <a:r>
              <a:rPr lang="en-US" sz="2000" dirty="0"/>
              <a:t>D</a:t>
            </a:r>
            <a:r>
              <a:rPr lang="hr-HR" sz="2000" dirty="0" err="1"/>
              <a:t>esigning</a:t>
            </a:r>
            <a:r>
              <a:rPr lang="hr-HR" sz="2000" dirty="0"/>
              <a:t> web page left as bonus task </a:t>
            </a:r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7B6FE-586C-4690-85FB-4082F4D77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87" y="3109583"/>
            <a:ext cx="6257143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16" y="1452811"/>
            <a:ext cx="10515600" cy="4351338"/>
          </a:xfrm>
        </p:spPr>
        <p:txBody>
          <a:bodyPr/>
          <a:lstStyle/>
          <a:p>
            <a:r>
              <a:rPr lang="en-US" dirty="0"/>
              <a:t>Temperature sensor</a:t>
            </a:r>
          </a:p>
          <a:p>
            <a:pPr lvl="1"/>
            <a:r>
              <a:rPr lang="en-US" dirty="0"/>
              <a:t>Thermistor SCK-083</a:t>
            </a:r>
          </a:p>
          <a:p>
            <a:pPr lvl="2"/>
            <a:r>
              <a:rPr lang="en-US" dirty="0"/>
              <a:t>Sensor from power supply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0D8F3-A4BE-44EB-9D6C-370AA1AA34F4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62708-8080-4354-B84C-55881B8D2D66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02515-8686-472E-A9B9-A7F95BDD8BE8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Image result for sck 083">
            <a:extLst>
              <a:ext uri="{FF2B5EF4-FFF2-40B4-BE49-F238E27FC236}">
                <a16:creationId xmlns:a16="http://schemas.microsoft.com/office/drawing/2014/main" id="{1BA64816-212B-4E08-A699-73F64B100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r="24326"/>
          <a:stretch/>
        </p:blipFill>
        <p:spPr bwMode="auto">
          <a:xfrm>
            <a:off x="5446776" y="2598489"/>
            <a:ext cx="15435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9F330-4F38-42C0-8556-A5EDB3689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76" y="1112292"/>
            <a:ext cx="3774281" cy="5032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87A15B-9C5E-482F-BD83-4C5C000A2D60}"/>
              </a:ext>
            </a:extLst>
          </p:cNvPr>
          <p:cNvSpPr/>
          <p:nvPr/>
        </p:nvSpPr>
        <p:spPr>
          <a:xfrm>
            <a:off x="9034943" y="3816991"/>
            <a:ext cx="528507" cy="4530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CA014-6C96-43E4-A1B0-B399BC183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165" y="2375410"/>
            <a:ext cx="3283193" cy="43775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2FA8CF-3393-4EE7-9BD0-BA5E5E6C8718}"/>
              </a:ext>
            </a:extLst>
          </p:cNvPr>
          <p:cNvSpPr/>
          <p:nvPr/>
        </p:nvSpPr>
        <p:spPr>
          <a:xfrm>
            <a:off x="1922476" y="3934438"/>
            <a:ext cx="409663" cy="3355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7AA0A48-F9EA-425F-959F-1E8D6CC2F2D8}"/>
              </a:ext>
            </a:extLst>
          </p:cNvPr>
          <p:cNvSpPr/>
          <p:nvPr/>
        </p:nvSpPr>
        <p:spPr>
          <a:xfrm rot="19141726">
            <a:off x="6801567" y="4725053"/>
            <a:ext cx="2306973" cy="9847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813E8BB-6177-484B-9FE0-3443CA5A9AFD}"/>
              </a:ext>
            </a:extLst>
          </p:cNvPr>
          <p:cNvSpPr/>
          <p:nvPr/>
        </p:nvSpPr>
        <p:spPr>
          <a:xfrm rot="19664971">
            <a:off x="372340" y="4405872"/>
            <a:ext cx="1547245" cy="7117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51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24" y="1202614"/>
            <a:ext cx="10515600" cy="5336822"/>
          </a:xfrm>
        </p:spPr>
        <p:txBody>
          <a:bodyPr>
            <a:normAutofit/>
          </a:bodyPr>
          <a:lstStyle/>
          <a:p>
            <a:r>
              <a:rPr lang="en-US" dirty="0"/>
              <a:t>Anemometer - windspeed</a:t>
            </a:r>
          </a:p>
          <a:p>
            <a:pPr lvl="1"/>
            <a:r>
              <a:rPr lang="en-US" dirty="0"/>
              <a:t>First concept</a:t>
            </a:r>
          </a:p>
          <a:p>
            <a:pPr lvl="2"/>
            <a:r>
              <a:rPr lang="en-US" dirty="0"/>
              <a:t>Old dynamo from a bicycle, wooden sticks, plastic cups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anemometer diy">
            <a:extLst>
              <a:ext uri="{FF2B5EF4-FFF2-40B4-BE49-F238E27FC236}">
                <a16:creationId xmlns:a16="http://schemas.microsoft.com/office/drawing/2014/main" id="{66DB80C8-6C53-444D-85D5-5B7F483E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92" y="1869120"/>
            <a:ext cx="1725503" cy="24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bicycle dynamo">
            <a:extLst>
              <a:ext uri="{FF2B5EF4-FFF2-40B4-BE49-F238E27FC236}">
                <a16:creationId xmlns:a16="http://schemas.microsoft.com/office/drawing/2014/main" id="{A0B31144-CFE7-4F30-96B3-0B3897FEE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24641"/>
          <a:stretch/>
        </p:blipFill>
        <p:spPr bwMode="auto">
          <a:xfrm>
            <a:off x="1110060" y="3110489"/>
            <a:ext cx="1256699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4F7D803A-40A9-4444-A315-E25B86F9DA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 b="15106"/>
          <a:stretch/>
        </p:blipFill>
        <p:spPr>
          <a:xfrm>
            <a:off x="4059581" y="2636452"/>
            <a:ext cx="3720500" cy="34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Anemometer - windspeed</a:t>
            </a:r>
          </a:p>
          <a:p>
            <a:pPr lvl="1"/>
            <a:r>
              <a:rPr lang="en-US" dirty="0"/>
              <a:t>Second concept</a:t>
            </a:r>
          </a:p>
          <a:p>
            <a:pPr lvl="2"/>
            <a:r>
              <a:rPr lang="en-US" dirty="0"/>
              <a:t>DC motor from an inkjet printer, bearings from power supply fan, sticks, cups</a:t>
            </a:r>
          </a:p>
          <a:p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8" name="Picture 4" descr="Image result for power supply fan">
            <a:extLst>
              <a:ext uri="{FF2B5EF4-FFF2-40B4-BE49-F238E27FC236}">
                <a16:creationId xmlns:a16="http://schemas.microsoft.com/office/drawing/2014/main" id="{6EFA3093-1DD7-4B40-8BF1-23955503F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62" y="3429000"/>
            <a:ext cx="3317297" cy="24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dc motor from inkjet printer">
            <a:extLst>
              <a:ext uri="{FF2B5EF4-FFF2-40B4-BE49-F238E27FC236}">
                <a16:creationId xmlns:a16="http://schemas.microsoft.com/office/drawing/2014/main" id="{C0ED8627-8964-40C2-AF21-6773C9B1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38" y="36533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4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68" y="1253331"/>
            <a:ext cx="10515600" cy="4351338"/>
          </a:xfrm>
        </p:spPr>
        <p:txBody>
          <a:bodyPr/>
          <a:lstStyle/>
          <a:p>
            <a:r>
              <a:rPr lang="en-US" dirty="0"/>
              <a:t>Anemometer - windspeed</a:t>
            </a:r>
          </a:p>
          <a:p>
            <a:pPr lvl="1"/>
            <a:r>
              <a:rPr lang="en-US" dirty="0"/>
              <a:t>Final concept</a:t>
            </a:r>
          </a:p>
          <a:p>
            <a:pPr lvl="2"/>
            <a:r>
              <a:rPr lang="en-US" dirty="0"/>
              <a:t>Power supply fan with chopped off blades, DC motor from an inkjet printer, sticks, cups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09EDCDE1-E473-4F9D-9855-BD93BCA52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3" b="25260"/>
          <a:stretch/>
        </p:blipFill>
        <p:spPr>
          <a:xfrm>
            <a:off x="1337870" y="2793534"/>
            <a:ext cx="3831670" cy="3405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884CB5-78A0-4BF2-9C46-D680A8763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65" y="2793534"/>
            <a:ext cx="4541240" cy="34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27" y="978588"/>
            <a:ext cx="10515600" cy="4351338"/>
          </a:xfrm>
        </p:spPr>
        <p:txBody>
          <a:bodyPr/>
          <a:lstStyle/>
          <a:p>
            <a:r>
              <a:rPr lang="en-US" dirty="0"/>
              <a:t>Wind direction</a:t>
            </a:r>
          </a:p>
          <a:p>
            <a:pPr lvl="1"/>
            <a:r>
              <a:rPr lang="en-US" dirty="0"/>
              <a:t>Photodiodes with </a:t>
            </a:r>
            <a:r>
              <a:rPr lang="hr-HR" dirty="0"/>
              <a:t>light</a:t>
            </a:r>
            <a:r>
              <a:rPr lang="en-US" dirty="0"/>
              <a:t> emitters used from computer mouse</a:t>
            </a:r>
          </a:p>
          <a:p>
            <a:pPr lvl="1"/>
            <a:r>
              <a:rPr lang="en-US" dirty="0"/>
              <a:t>First concept</a:t>
            </a:r>
          </a:p>
          <a:p>
            <a:pPr lvl="2"/>
            <a:r>
              <a:rPr lang="en-US" dirty="0"/>
              <a:t>Spiral like piece of plastic</a:t>
            </a:r>
          </a:p>
          <a:p>
            <a:pPr lvl="2"/>
            <a:r>
              <a:rPr lang="en-US" dirty="0"/>
              <a:t>Radius increases constantly</a:t>
            </a:r>
          </a:p>
          <a:p>
            <a:pPr lvl="2"/>
            <a:r>
              <a:rPr lang="en-US" dirty="0"/>
              <a:t>Wind flag covers a variable number of photo diodes</a:t>
            </a:r>
          </a:p>
          <a:p>
            <a:pPr lvl="2"/>
            <a:r>
              <a:rPr lang="en-US" dirty="0"/>
              <a:t>Number of diodes covered indicates the wind direction</a:t>
            </a:r>
          </a:p>
          <a:p>
            <a:pPr lvl="1"/>
            <a:r>
              <a:rPr lang="en-US" dirty="0"/>
              <a:t>Final concept</a:t>
            </a:r>
          </a:p>
          <a:p>
            <a:pPr lvl="2"/>
            <a:r>
              <a:rPr lang="en-US" dirty="0"/>
              <a:t>A variable number of diodes formed in circle</a:t>
            </a:r>
          </a:p>
          <a:p>
            <a:pPr lvl="2"/>
            <a:r>
              <a:rPr lang="en-US" dirty="0"/>
              <a:t>Position of diode covered with wind flag indicates the wind direction</a:t>
            </a: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CD768BB8-9642-4C00-9F1B-A44FD0EE1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13831" r="23461" b="10489"/>
          <a:stretch/>
        </p:blipFill>
        <p:spPr>
          <a:xfrm>
            <a:off x="9508922" y="1070866"/>
            <a:ext cx="1954635" cy="40854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283594-65E9-43A3-B647-1B8C47234AFF}"/>
              </a:ext>
            </a:extLst>
          </p:cNvPr>
          <p:cNvSpPr/>
          <p:nvPr/>
        </p:nvSpPr>
        <p:spPr>
          <a:xfrm>
            <a:off x="9439011" y="2684477"/>
            <a:ext cx="652945" cy="3355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B60C33-24BD-43FF-BA14-4B72FA676FD0}"/>
              </a:ext>
            </a:extLst>
          </p:cNvPr>
          <p:cNvSpPr/>
          <p:nvPr/>
        </p:nvSpPr>
        <p:spPr>
          <a:xfrm>
            <a:off x="10486240" y="2491530"/>
            <a:ext cx="463142" cy="5956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 descr="A circuit board&#10;&#10;Description automatically generated">
            <a:extLst>
              <a:ext uri="{FF2B5EF4-FFF2-40B4-BE49-F238E27FC236}">
                <a16:creationId xmlns:a16="http://schemas.microsoft.com/office/drawing/2014/main" id="{73426816-3BF0-49B2-B7CC-CF0ACF85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39144" r="26296" b="18275"/>
          <a:stretch/>
        </p:blipFill>
        <p:spPr>
          <a:xfrm>
            <a:off x="7290332" y="1984838"/>
            <a:ext cx="2026664" cy="22046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D4CBD5-1187-4EA1-B9BD-685D203959B4}"/>
              </a:ext>
            </a:extLst>
          </p:cNvPr>
          <p:cNvSpPr/>
          <p:nvPr/>
        </p:nvSpPr>
        <p:spPr>
          <a:xfrm>
            <a:off x="7383709" y="3429000"/>
            <a:ext cx="409663" cy="673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AD4BD9-DD3B-4C2B-A074-E8B894951258}"/>
              </a:ext>
            </a:extLst>
          </p:cNvPr>
          <p:cNvSpPr/>
          <p:nvPr/>
        </p:nvSpPr>
        <p:spPr>
          <a:xfrm>
            <a:off x="8499444" y="3292922"/>
            <a:ext cx="669723" cy="4485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56B15A-6D66-48BD-A6E3-656CFE4A66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5314" r="79908" b="65520"/>
          <a:stretch/>
        </p:blipFill>
        <p:spPr>
          <a:xfrm>
            <a:off x="6348021" y="4664278"/>
            <a:ext cx="1803633" cy="1761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C8989-8D23-4B22-A7E0-8433CFFDDD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9" t="17800" r="31800" b="27486"/>
          <a:stretch/>
        </p:blipFill>
        <p:spPr>
          <a:xfrm>
            <a:off x="1770076" y="4608805"/>
            <a:ext cx="2073623" cy="1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1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224" y="1173163"/>
            <a:ext cx="10515600" cy="4351338"/>
          </a:xfrm>
        </p:spPr>
        <p:txBody>
          <a:bodyPr/>
          <a:lstStyle/>
          <a:p>
            <a:r>
              <a:rPr lang="en-US" dirty="0"/>
              <a:t>Rain sensor</a:t>
            </a:r>
          </a:p>
          <a:p>
            <a:pPr lvl="1"/>
            <a:r>
              <a:rPr lang="en-US" dirty="0"/>
              <a:t>Concept of a water wheel mill</a:t>
            </a:r>
          </a:p>
          <a:p>
            <a:pPr lvl="2"/>
            <a:r>
              <a:rPr lang="en-US" dirty="0"/>
              <a:t>One half of a ping-pong ball with a little</a:t>
            </a:r>
          </a:p>
          <a:p>
            <a:pPr marL="914400" lvl="2" indent="0">
              <a:buNone/>
            </a:pPr>
            <a:r>
              <a:rPr lang="en-US" dirty="0"/>
              <a:t>hole at the bottom</a:t>
            </a:r>
          </a:p>
          <a:p>
            <a:pPr lvl="2"/>
            <a:r>
              <a:rPr lang="en-US" dirty="0"/>
              <a:t>Spinning speed! </a:t>
            </a: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mill">
            <a:extLst>
              <a:ext uri="{FF2B5EF4-FFF2-40B4-BE49-F238E27FC236}">
                <a16:creationId xmlns:a16="http://schemas.microsoft.com/office/drawing/2014/main" id="{2E58B586-B597-4909-A750-0B87EAAB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12" y="3296873"/>
            <a:ext cx="3810427" cy="28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ing pong ball rain sensor">
            <a:extLst>
              <a:ext uri="{FF2B5EF4-FFF2-40B4-BE49-F238E27FC236}">
                <a16:creationId xmlns:a16="http://schemas.microsoft.com/office/drawing/2014/main" id="{5B720716-BEC6-4192-ABF3-B210D9FC0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1"/>
          <a:stretch/>
        </p:blipFill>
        <p:spPr bwMode="auto">
          <a:xfrm rot="16200000">
            <a:off x="5414878" y="3763315"/>
            <a:ext cx="2095500" cy="14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indoor, floor, wall, kitchen&#10;&#10;Description automatically generated">
            <a:extLst>
              <a:ext uri="{FF2B5EF4-FFF2-40B4-BE49-F238E27FC236}">
                <a16:creationId xmlns:a16="http://schemas.microsoft.com/office/drawing/2014/main" id="{4C58BB3C-4FF6-4091-AA8D-83AEA1840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12117" r="19936"/>
          <a:stretch/>
        </p:blipFill>
        <p:spPr>
          <a:xfrm>
            <a:off x="8404127" y="1333499"/>
            <a:ext cx="2525249" cy="47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Temperature &amp; </a:t>
            </a:r>
            <a:r>
              <a:rPr lang="hr-HR" u="sng" dirty="0"/>
              <a:t>humidity</a:t>
            </a:r>
            <a:r>
              <a:rPr lang="hr-HR" dirty="0"/>
              <a:t> sensor</a:t>
            </a:r>
            <a:endParaRPr lang="en-US" dirty="0"/>
          </a:p>
          <a:p>
            <a:pPr lvl="1"/>
            <a:r>
              <a:rPr lang="en-US" dirty="0"/>
              <a:t>Bought component – DHT11</a:t>
            </a:r>
            <a:endParaRPr lang="hr-HR" dirty="0"/>
          </a:p>
          <a:p>
            <a:pPr lvl="1"/>
            <a:r>
              <a:rPr lang="hr-HR" dirty="0"/>
              <a:t>Easy to implement</a:t>
            </a:r>
          </a:p>
          <a:p>
            <a:pPr lvl="1"/>
            <a:r>
              <a:rPr lang="hr-HR" dirty="0"/>
              <a:t>Already existing library</a:t>
            </a:r>
          </a:p>
          <a:p>
            <a:pPr lvl="1"/>
            <a:r>
              <a:rPr lang="hr-HR" dirty="0"/>
              <a:t>If using this there is no need for creating</a:t>
            </a:r>
          </a:p>
          <a:p>
            <a:pPr marL="457200" lvl="1" indent="0">
              <a:buNone/>
            </a:pPr>
            <a:r>
              <a:rPr lang="hr-HR" dirty="0"/>
              <a:t>   temperature sensor ourselves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dht11">
            <a:extLst>
              <a:ext uri="{FF2B5EF4-FFF2-40B4-BE49-F238E27FC236}">
                <a16:creationId xmlns:a16="http://schemas.microsoft.com/office/drawing/2014/main" id="{0A6F9ED8-31C0-48F8-9940-05881A3C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30" y="141446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3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7" y="1348379"/>
            <a:ext cx="10515600" cy="4351338"/>
          </a:xfrm>
        </p:spPr>
        <p:txBody>
          <a:bodyPr/>
          <a:lstStyle/>
          <a:p>
            <a:r>
              <a:rPr lang="hr-HR" dirty="0"/>
              <a:t>Air pressure sensor</a:t>
            </a:r>
            <a:endParaRPr lang="en-US" dirty="0"/>
          </a:p>
          <a:p>
            <a:pPr lvl="1"/>
            <a:r>
              <a:rPr lang="en-US" dirty="0"/>
              <a:t>Bought component – BMP180</a:t>
            </a:r>
            <a:endParaRPr lang="hr-HR" dirty="0"/>
          </a:p>
          <a:p>
            <a:pPr lvl="1"/>
            <a:r>
              <a:rPr lang="hr-HR" dirty="0"/>
              <a:t>Already existing library</a:t>
            </a:r>
          </a:p>
          <a:p>
            <a:pPr lvl="1"/>
            <a:r>
              <a:rPr lang="hr-HR" dirty="0"/>
              <a:t>Bonus assingment?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21AD3-6D55-4310-8C1B-7E88D14BD122}"/>
              </a:ext>
            </a:extLst>
          </p:cNvPr>
          <p:cNvSpPr txBox="1"/>
          <p:nvPr/>
        </p:nvSpPr>
        <p:spPr>
          <a:xfrm>
            <a:off x="0" y="-2"/>
            <a:ext cx="1171103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CHOSEN CONCEPT/MODEL/SOLUTION/TOOL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bmp180">
            <a:extLst>
              <a:ext uri="{FF2B5EF4-FFF2-40B4-BE49-F238E27FC236}">
                <a16:creationId xmlns:a16="http://schemas.microsoft.com/office/drawing/2014/main" id="{8A0F2C9F-05FB-4867-8450-69B0555B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68" y="1348379"/>
            <a:ext cx="6076047" cy="456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4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377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PERFORMANCE SOLUTION Design of the whole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THE PROBLEM</dc:title>
  <dc:creator>Leonarda Gajdić</dc:creator>
  <cp:lastModifiedBy>Leonarda Gajdić</cp:lastModifiedBy>
  <cp:revision>22</cp:revision>
  <dcterms:created xsi:type="dcterms:W3CDTF">2019-03-20T19:46:15Z</dcterms:created>
  <dcterms:modified xsi:type="dcterms:W3CDTF">2019-05-15T21:11:03Z</dcterms:modified>
</cp:coreProperties>
</file>