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58" r:id="rId8"/>
    <p:sldId id="259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39E32-5FF1-4BC1-8A35-83ECCBB1EE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200540-9CDD-45D5-96F7-BFC5F458BC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C548B-3B20-4A24-BDD1-23EC38C29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ED1E6-176A-49F0-AD92-3D62CFC17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2FD04-7DBB-49E6-871E-5E43933F0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1323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C34C-3375-4829-BF79-E16AE74E7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4378F2-C7F2-40E3-A246-6F2530230B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6FD8E-CE0A-4B9B-A512-5C2F29CF3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4DE1E-0328-486B-9E00-185243A2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3D4EB-300C-4C05-A6ED-1F1A13D94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5794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DCF679-AA68-4F1E-B66E-F325E3A42C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49B8B5-B64E-4A81-9D74-FA59E4C4F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E6E50-6BC9-435F-AFE1-C66C7F229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15BF5-E016-4AB4-8A5B-15E2F66F9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D93B5-2330-4A81-80CE-5765F0B08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3678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07343-1F0A-49C2-810E-0267BCA62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2A1BB-CC43-4637-AD63-9F011AC3C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94ECF-6E7D-45F0-B95A-554EE4BBE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BEAAB-9DC9-4D5F-93D6-D7583FE8A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BE4D5-40D3-402A-9F31-D4C73B11F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387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A3507-F423-48CA-92B3-1390E63BF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FA2945-88A2-4F0F-8F98-E18617CE9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47D3E-318F-44E8-926A-A34BFDB59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99F81-CFD6-4FFF-ACB7-970C3BAC9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AC93A-DDB6-45DC-B53E-67E0B9EC6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2260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563E0-7E89-4A13-803F-D824924E5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B453B-7FCC-4BF2-ADB3-2C3A93470C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0D6597-5E51-4585-90EE-B9678407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830B8-AF17-4528-84C4-A16E6BBEC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19B17-5BBB-4C33-B501-808B13558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8E2AB-CCED-4CBB-91D7-AD6AF10D8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29956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E0A0B-403E-4A00-A2B3-90DCD4887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A2FA6C-EA8E-4595-94A9-F49821B35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D3C029-91A2-45BE-9F9E-2465ECDDA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4E243B-CC98-46AF-BC84-8F383AB935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A95EC7-859B-4A6D-AA3B-ABA0CE012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DCF135-19A3-4405-890C-7E27857D9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26F093-2EF1-4A58-8D51-3E4445DBD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649340-3FAF-4935-A92D-856BDE3AB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7387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0DE80-C5BE-4C94-BB32-2B43382CA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4AD8B4-3835-4B36-8F2B-7CEE76019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305418-23ED-46D1-BC6F-901D87F8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DD9BB4-B3AF-4BF7-A488-4E3F0FD9D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596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8A4F5-ACFE-468D-B4D7-91C12E681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04EAF2-D350-4A92-A333-7E1CFEFAE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49FCEE-2229-43ED-B48F-8851A3D8E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87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90A8A-337E-4524-9F5D-DC3C48A94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F181B-E2E2-43AB-81B7-2F039DAA0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DD1D4-7874-461B-A428-C520763B0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6C2901-47B3-47D0-A7D8-B7482ECC1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3C41A-9642-4F3B-B73C-7EC4E21D0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55B3C-B4CF-442E-9696-FD3818777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2504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768E1-D90B-4CE3-A932-F55E2C017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C301EA-A0A8-4F90-8986-4A585B4904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60E0ED-7E9F-43F4-8A5A-73527112D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C085F-6F02-4111-828A-0CE4E9C19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0365D-B908-426E-A78C-46898DB57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11A7F-2C97-4E27-BB94-AABABF97C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2053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0903F5-01F6-4393-B840-DEAC92640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9A6C2-99EC-4D7B-BE8D-70093B22A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D58B9-9C90-4C47-94E8-2F56239A8A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8C400-2E0D-4246-A38E-BFDE4352B116}" type="datetimeFigureOut">
              <a:rPr lang="hr-HR" smtClean="0"/>
              <a:t>27.3.2019.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13FBC-1F3A-4D97-B51E-7B8E15A827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0793D-859D-48F9-9DCC-0B807C60A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1058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A10D-0A24-49F0-8E8F-11E286A78C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26028" y="-1081664"/>
            <a:ext cx="9144000" cy="2387600"/>
          </a:xfrm>
        </p:spPr>
        <p:txBody>
          <a:bodyPr>
            <a:normAutofit/>
          </a:bodyPr>
          <a:lstStyle/>
          <a:p>
            <a:r>
              <a:rPr lang="en-US" sz="5400" dirty="0"/>
              <a:t>FIRST </a:t>
            </a:r>
            <a:r>
              <a:rPr lang="hr-HR" sz="5400" dirty="0"/>
              <a:t>USER INTERVIEW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CE087C-1E62-44DA-B441-87EDCBD2A8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43945" y="4675910"/>
            <a:ext cx="6948055" cy="1226127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/>
              <a:t>MEASUREMENT AND PROCESS CONTROL SYSTEMS</a:t>
            </a:r>
          </a:p>
          <a:p>
            <a:r>
              <a:rPr lang="en-US" sz="2800" dirty="0" err="1"/>
              <a:t>DIYmeteo</a:t>
            </a:r>
            <a:r>
              <a:rPr lang="en-US" sz="2800" dirty="0"/>
              <a:t> – Meteorological station made out of waste material</a:t>
            </a:r>
            <a:endParaRPr lang="hr-HR" sz="28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403901B-31B0-4F97-884C-05E4780A64A3}"/>
              </a:ext>
            </a:extLst>
          </p:cNvPr>
          <p:cNvSpPr txBox="1">
            <a:spLocks/>
          </p:cNvSpPr>
          <p:nvPr/>
        </p:nvSpPr>
        <p:spPr>
          <a:xfrm>
            <a:off x="4928754" y="5519737"/>
            <a:ext cx="6948055" cy="1226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D1880DC-973A-4DDA-AD97-64B094D64C47}"/>
              </a:ext>
            </a:extLst>
          </p:cNvPr>
          <p:cNvSpPr txBox="1">
            <a:spLocks/>
          </p:cNvSpPr>
          <p:nvPr/>
        </p:nvSpPr>
        <p:spPr>
          <a:xfrm>
            <a:off x="2691247" y="6515101"/>
            <a:ext cx="10953750" cy="1456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1800" dirty="0"/>
              <a:t>Leonarda Gajdić</a:t>
            </a:r>
            <a:r>
              <a:rPr lang="en-US" sz="1800" dirty="0"/>
              <a:t>, </a:t>
            </a:r>
            <a:r>
              <a:rPr lang="hr-HR" sz="1800" dirty="0"/>
              <a:t>Tomislav Krvavica</a:t>
            </a:r>
            <a:r>
              <a:rPr lang="en-US" sz="1800" dirty="0"/>
              <a:t>, </a:t>
            </a:r>
            <a:r>
              <a:rPr lang="hr-HR" sz="1800" dirty="0"/>
              <a:t>Johannes </a:t>
            </a:r>
            <a:r>
              <a:rPr lang="hr-HR" sz="1800" dirty="0" err="1"/>
              <a:t>Pelz</a:t>
            </a:r>
            <a:r>
              <a:rPr lang="en-US" sz="1800" dirty="0"/>
              <a:t>, </a:t>
            </a:r>
            <a:r>
              <a:rPr lang="hr-HR" sz="1800" dirty="0"/>
              <a:t>Tom </a:t>
            </a:r>
            <a:r>
              <a:rPr lang="hr-HR" sz="1800" dirty="0" err="1"/>
              <a:t>Schwarting</a:t>
            </a:r>
            <a:r>
              <a:rPr lang="en-US" sz="1800" dirty="0"/>
              <a:t>, </a:t>
            </a:r>
            <a:r>
              <a:rPr lang="hr-HR" sz="1800" dirty="0"/>
              <a:t>Kristijan </a:t>
            </a:r>
            <a:r>
              <a:rPr lang="hr-HR" sz="1800" dirty="0" err="1"/>
              <a:t>Vešligaj</a:t>
            </a:r>
            <a:endParaRPr lang="hr-HR" sz="1800" dirty="0"/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1002967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0112" y="1452812"/>
            <a:ext cx="6759429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Temperature</a:t>
            </a:r>
          </a:p>
          <a:p>
            <a:pPr>
              <a:lnSpc>
                <a:spcPct val="100000"/>
              </a:lnSpc>
            </a:pPr>
            <a:r>
              <a:rPr lang="en-US" dirty="0"/>
              <a:t>Pressure</a:t>
            </a:r>
          </a:p>
          <a:p>
            <a:pPr>
              <a:lnSpc>
                <a:spcPct val="100000"/>
              </a:lnSpc>
            </a:pPr>
            <a:r>
              <a:rPr lang="en-US" dirty="0"/>
              <a:t>Air density</a:t>
            </a:r>
          </a:p>
          <a:p>
            <a:pPr>
              <a:lnSpc>
                <a:spcPct val="100000"/>
              </a:lnSpc>
            </a:pPr>
            <a:r>
              <a:rPr lang="en-US" dirty="0" err="1"/>
              <a:t>Sunligh</a:t>
            </a:r>
            <a:r>
              <a:rPr lang="hr-HR" dirty="0"/>
              <a:t>t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UV index</a:t>
            </a:r>
          </a:p>
          <a:p>
            <a:pPr>
              <a:lnSpc>
                <a:spcPct val="100000"/>
              </a:lnSpc>
            </a:pPr>
            <a:r>
              <a:rPr lang="en-US" dirty="0"/>
              <a:t>Windspeed</a:t>
            </a:r>
          </a:p>
          <a:p>
            <a:pPr>
              <a:lnSpc>
                <a:spcPct val="100000"/>
              </a:lnSpc>
            </a:pPr>
            <a:r>
              <a:rPr lang="en-US" dirty="0"/>
              <a:t>Humidity</a:t>
            </a:r>
            <a:endParaRPr lang="hr-H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-1" y="-2"/>
            <a:ext cx="7835463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hr-HR" sz="4800" dirty="0" err="1">
                <a:solidFill>
                  <a:schemeClr val="bg1"/>
                </a:solidFill>
              </a:rPr>
              <a:t>Measured</a:t>
            </a:r>
            <a:r>
              <a:rPr lang="hr-HR" sz="4800" dirty="0">
                <a:solidFill>
                  <a:schemeClr val="bg1"/>
                </a:solidFill>
              </a:rPr>
              <a:t> </a:t>
            </a:r>
            <a:r>
              <a:rPr lang="hr-HR" sz="4800" dirty="0" err="1">
                <a:solidFill>
                  <a:schemeClr val="bg1"/>
                </a:solidFill>
              </a:rPr>
              <a:t>parameters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C62708-8080-4354-B84C-55881B8D2D66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E02515-8686-472E-A9B9-A7F95BDD8BE8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32" name="Picture 8" descr="Image result for meteo station">
            <a:extLst>
              <a:ext uri="{FF2B5EF4-FFF2-40B4-BE49-F238E27FC236}">
                <a16:creationId xmlns:a16="http://schemas.microsoft.com/office/drawing/2014/main" id="{602424BA-6785-4DB7-A50F-599733E7AB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145" y="1539272"/>
            <a:ext cx="4178417" cy="4178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251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542" y="1253331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Državni</a:t>
            </a:r>
            <a:r>
              <a:rPr lang="en-US" dirty="0"/>
              <a:t> </a:t>
            </a:r>
            <a:r>
              <a:rPr lang="hr-HR" dirty="0"/>
              <a:t>hi</a:t>
            </a:r>
            <a:r>
              <a:rPr lang="en-US" dirty="0" err="1"/>
              <a:t>dro</a:t>
            </a:r>
            <a:r>
              <a:rPr lang="hr-HR" dirty="0"/>
              <a:t>m</a:t>
            </a:r>
            <a:r>
              <a:rPr lang="en-US" dirty="0" err="1"/>
              <a:t>eteorološki</a:t>
            </a:r>
            <a:r>
              <a:rPr lang="en-US" dirty="0"/>
              <a:t> </a:t>
            </a:r>
            <a:r>
              <a:rPr lang="hr-HR" dirty="0"/>
              <a:t>z</a:t>
            </a:r>
            <a:r>
              <a:rPr lang="en-US" dirty="0" err="1"/>
              <a:t>avod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Personal Weather Station Network</a:t>
            </a:r>
          </a:p>
          <a:p>
            <a:pPr>
              <a:lnSpc>
                <a:spcPct val="150000"/>
              </a:lnSpc>
            </a:pPr>
            <a:r>
              <a:rPr lang="en-US" dirty="0"/>
              <a:t>Open Weather Map</a:t>
            </a:r>
          </a:p>
          <a:p>
            <a:pPr>
              <a:lnSpc>
                <a:spcPct val="150000"/>
              </a:lnSpc>
            </a:pPr>
            <a:r>
              <a:rPr lang="en-US" dirty="0"/>
              <a:t>The Weather Network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hr-HR" sz="4800" dirty="0">
                <a:solidFill>
                  <a:schemeClr val="bg1"/>
                </a:solidFill>
              </a:rPr>
              <a:t>Network </a:t>
            </a:r>
            <a:r>
              <a:rPr lang="hr-HR" sz="4800" dirty="0" err="1">
                <a:solidFill>
                  <a:schemeClr val="bg1"/>
                </a:solidFill>
              </a:rPr>
              <a:t>stations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CB6133-C0D3-4565-ADFB-29B3D726F97B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E1E795-871F-495B-8681-2C577F467C35}"/>
              </a:ext>
            </a:extLst>
          </p:cNvPr>
          <p:cNvSpPr/>
          <p:nvPr/>
        </p:nvSpPr>
        <p:spPr>
          <a:xfrm>
            <a:off x="11711031" y="-49736"/>
            <a:ext cx="480969" cy="665548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122" name="Picture 2" descr="Image result for dhmz">
            <a:extLst>
              <a:ext uri="{FF2B5EF4-FFF2-40B4-BE49-F238E27FC236}">
                <a16:creationId xmlns:a16="http://schemas.microsoft.com/office/drawing/2014/main" id="{6CD24125-D7B3-47FD-A6E9-D4C17720C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4235" y="1053850"/>
            <a:ext cx="5005341" cy="3700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283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C3FED5-27D5-4CEF-94A3-CD3286C2A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6526924" cy="974973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hr-HR" sz="4800" dirty="0" err="1">
                <a:solidFill>
                  <a:schemeClr val="bg1"/>
                </a:solidFill>
                <a:latin typeface="+mn-lt"/>
              </a:rPr>
              <a:t>Airvisual</a:t>
            </a:r>
            <a:endParaRPr lang="hr-HR" sz="4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B5FEE46-D81A-4C85-844A-1CFC0780B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hr-HR" dirty="0" err="1"/>
              <a:t>Needs</a:t>
            </a:r>
            <a:r>
              <a:rPr lang="hr-HR" dirty="0"/>
              <a:t> to </a:t>
            </a:r>
            <a:r>
              <a:rPr lang="hr-HR" dirty="0" err="1"/>
              <a:t>have</a:t>
            </a:r>
            <a:r>
              <a:rPr lang="hr-HR" dirty="0"/>
              <a:t> </a:t>
            </a:r>
            <a:r>
              <a:rPr lang="hr-HR" dirty="0" err="1"/>
              <a:t>access</a:t>
            </a:r>
            <a:r>
              <a:rPr lang="hr-HR" dirty="0"/>
              <a:t> to </a:t>
            </a:r>
            <a:r>
              <a:rPr lang="hr-HR" dirty="0" err="1"/>
              <a:t>electrical</a:t>
            </a:r>
            <a:r>
              <a:rPr lang="hr-HR" dirty="0"/>
              <a:t> </a:t>
            </a:r>
            <a:r>
              <a:rPr lang="hr-HR" dirty="0" err="1"/>
              <a:t>outlet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a Wi-Fi </a:t>
            </a:r>
            <a:r>
              <a:rPr lang="hr-HR" dirty="0" err="1"/>
              <a:t>connection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hr-HR" dirty="0" err="1"/>
              <a:t>Location</a:t>
            </a:r>
            <a:r>
              <a:rPr lang="hr-HR" dirty="0"/>
              <a:t> </a:t>
            </a:r>
            <a:r>
              <a:rPr lang="hr-HR" dirty="0" err="1"/>
              <a:t>needs</a:t>
            </a:r>
            <a:r>
              <a:rPr lang="hr-HR" dirty="0"/>
              <a:t> to </a:t>
            </a:r>
            <a:r>
              <a:rPr lang="hr-HR" dirty="0" err="1"/>
              <a:t>be</a:t>
            </a:r>
            <a:r>
              <a:rPr lang="hr-HR" dirty="0"/>
              <a:t> </a:t>
            </a:r>
            <a:r>
              <a:rPr lang="hr-HR" dirty="0" err="1"/>
              <a:t>sheltered</a:t>
            </a:r>
            <a:r>
              <a:rPr lang="hr-HR" dirty="0"/>
              <a:t> </a:t>
            </a:r>
            <a:r>
              <a:rPr lang="hr-HR" dirty="0" err="1"/>
              <a:t>from</a:t>
            </a:r>
            <a:r>
              <a:rPr lang="hr-HR" dirty="0"/>
              <a:t> </a:t>
            </a:r>
            <a:r>
              <a:rPr lang="hr-HR" dirty="0" err="1"/>
              <a:t>weather</a:t>
            </a:r>
            <a:r>
              <a:rPr lang="hr-HR" dirty="0"/>
              <a:t> </a:t>
            </a:r>
            <a:r>
              <a:rPr lang="hr-HR" dirty="0" err="1"/>
              <a:t>conditions</a:t>
            </a:r>
            <a:r>
              <a:rPr lang="hr-HR" dirty="0"/>
              <a:t> </a:t>
            </a:r>
            <a:r>
              <a:rPr lang="hr-HR" dirty="0" err="1"/>
              <a:t>such</a:t>
            </a:r>
            <a:r>
              <a:rPr lang="hr-HR" dirty="0"/>
              <a:t> as </a:t>
            </a:r>
            <a:r>
              <a:rPr lang="hr-HR" dirty="0" err="1"/>
              <a:t>direct</a:t>
            </a:r>
            <a:r>
              <a:rPr lang="hr-HR" dirty="0"/>
              <a:t> </a:t>
            </a:r>
            <a:r>
              <a:rPr lang="hr-HR" dirty="0" err="1"/>
              <a:t>sunlight</a:t>
            </a:r>
            <a:r>
              <a:rPr lang="hr-HR" dirty="0"/>
              <a:t>, </a:t>
            </a:r>
            <a:r>
              <a:rPr lang="hr-HR" dirty="0" err="1"/>
              <a:t>rain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wind</a:t>
            </a:r>
          </a:p>
          <a:p>
            <a:pPr>
              <a:lnSpc>
                <a:spcPct val="150000"/>
              </a:lnSpc>
            </a:pPr>
            <a:r>
              <a:rPr lang="hr-HR" dirty="0" err="1"/>
              <a:t>Location</a:t>
            </a:r>
            <a:r>
              <a:rPr lang="hr-HR" dirty="0"/>
              <a:t> </a:t>
            </a:r>
            <a:r>
              <a:rPr lang="hr-HR" dirty="0" err="1"/>
              <a:t>needs</a:t>
            </a:r>
            <a:r>
              <a:rPr lang="hr-HR" dirty="0"/>
              <a:t> to </a:t>
            </a:r>
            <a:r>
              <a:rPr lang="hr-HR" dirty="0" err="1"/>
              <a:t>be</a:t>
            </a:r>
            <a:r>
              <a:rPr lang="hr-HR" dirty="0"/>
              <a:t> </a:t>
            </a:r>
            <a:r>
              <a:rPr lang="hr-HR" dirty="0" err="1"/>
              <a:t>away</a:t>
            </a:r>
            <a:r>
              <a:rPr lang="hr-HR" dirty="0"/>
              <a:t> </a:t>
            </a:r>
            <a:r>
              <a:rPr lang="hr-HR" dirty="0" err="1"/>
              <a:t>from</a:t>
            </a:r>
            <a:r>
              <a:rPr lang="hr-HR" dirty="0"/>
              <a:t> </a:t>
            </a:r>
            <a:r>
              <a:rPr lang="hr-HR" dirty="0" err="1"/>
              <a:t>localized</a:t>
            </a:r>
            <a:r>
              <a:rPr lang="hr-HR" dirty="0"/>
              <a:t> </a:t>
            </a:r>
            <a:r>
              <a:rPr lang="hr-HR" dirty="0" err="1"/>
              <a:t>pollution</a:t>
            </a:r>
            <a:r>
              <a:rPr lang="hr-HR" dirty="0"/>
              <a:t> </a:t>
            </a:r>
            <a:r>
              <a:rPr lang="hr-HR" dirty="0" err="1"/>
              <a:t>sources</a:t>
            </a:r>
            <a:r>
              <a:rPr lang="hr-HR" dirty="0"/>
              <a:t> </a:t>
            </a:r>
            <a:r>
              <a:rPr lang="hr-HR" dirty="0" err="1"/>
              <a:t>such</a:t>
            </a:r>
            <a:r>
              <a:rPr lang="hr-HR" dirty="0"/>
              <a:t> as BBQ, </a:t>
            </a:r>
            <a:r>
              <a:rPr lang="hr-HR" dirty="0" err="1"/>
              <a:t>traffic</a:t>
            </a:r>
            <a:r>
              <a:rPr lang="hr-HR" dirty="0"/>
              <a:t> </a:t>
            </a:r>
            <a:r>
              <a:rPr lang="hr-HR" dirty="0" err="1"/>
              <a:t>or</a:t>
            </a:r>
            <a:r>
              <a:rPr lang="hr-HR" dirty="0"/>
              <a:t> </a:t>
            </a:r>
            <a:r>
              <a:rPr lang="hr-HR" dirty="0" err="1"/>
              <a:t>cigarette</a:t>
            </a:r>
            <a:r>
              <a:rPr lang="hr-HR" dirty="0"/>
              <a:t> smoke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1DD1F80-83CC-4FC9-874F-C85C3EFA8F01}"/>
              </a:ext>
            </a:extLst>
          </p:cNvPr>
          <p:cNvSpPr/>
          <p:nvPr/>
        </p:nvSpPr>
        <p:spPr>
          <a:xfrm>
            <a:off x="11711031" y="18255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CEE0D8-177A-42E3-809E-A5A18C212857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80066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16DBC3-3658-43C4-8990-743B42F55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7299434" cy="1053800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hr-HR" sz="4800" dirty="0" err="1">
                <a:solidFill>
                  <a:schemeClr val="bg1"/>
                </a:solidFill>
                <a:latin typeface="+mn-lt"/>
              </a:rPr>
              <a:t>OpetWeatherMap</a:t>
            </a:r>
            <a:endParaRPr lang="hr-HR" sz="4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F7D72F8-5CEA-4642-B6EE-6A07AF35E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469" y="1573342"/>
            <a:ext cx="10515600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hr-HR" dirty="0" err="1"/>
              <a:t>It</a:t>
            </a:r>
            <a:r>
              <a:rPr lang="hr-HR" dirty="0"/>
              <a:t> </a:t>
            </a:r>
            <a:r>
              <a:rPr lang="hr-HR" dirty="0" err="1"/>
              <a:t>works</a:t>
            </a:r>
            <a:r>
              <a:rPr lang="hr-HR" dirty="0"/>
              <a:t> </a:t>
            </a:r>
            <a:r>
              <a:rPr lang="hr-HR" dirty="0" err="1"/>
              <a:t>via</a:t>
            </a:r>
            <a:r>
              <a:rPr lang="hr-HR" dirty="0"/>
              <a:t> </a:t>
            </a:r>
            <a:r>
              <a:rPr lang="hr-HR" dirty="0" err="1"/>
              <a:t>special</a:t>
            </a:r>
            <a:r>
              <a:rPr lang="hr-HR" dirty="0"/>
              <a:t> API </a:t>
            </a: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you</a:t>
            </a:r>
            <a:r>
              <a:rPr lang="hr-HR" dirty="0"/>
              <a:t> </a:t>
            </a:r>
            <a:r>
              <a:rPr lang="hr-HR" dirty="0" err="1"/>
              <a:t>acquire</a:t>
            </a:r>
            <a:r>
              <a:rPr lang="hr-HR" dirty="0"/>
              <a:t> </a:t>
            </a:r>
            <a:r>
              <a:rPr lang="hr-HR" dirty="0" err="1"/>
              <a:t>after</a:t>
            </a:r>
            <a:r>
              <a:rPr lang="hr-HR" dirty="0"/>
              <a:t> </a:t>
            </a:r>
            <a:r>
              <a:rPr lang="hr-HR" dirty="0" err="1"/>
              <a:t>registration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hr-HR" dirty="0" err="1"/>
              <a:t>After</a:t>
            </a:r>
            <a:r>
              <a:rPr lang="hr-HR" dirty="0"/>
              <a:t> </a:t>
            </a:r>
            <a:r>
              <a:rPr lang="hr-HR" dirty="0" err="1"/>
              <a:t>acquiring</a:t>
            </a:r>
            <a:r>
              <a:rPr lang="hr-HR" dirty="0"/>
              <a:t> API </a:t>
            </a: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you</a:t>
            </a:r>
            <a:r>
              <a:rPr lang="hr-HR" dirty="0"/>
              <a:t> </a:t>
            </a:r>
            <a:r>
              <a:rPr lang="hr-HR" dirty="0" err="1"/>
              <a:t>can</a:t>
            </a:r>
            <a:r>
              <a:rPr lang="hr-HR" dirty="0"/>
              <a:t> post </a:t>
            </a:r>
            <a:r>
              <a:rPr lang="hr-HR" dirty="0" err="1"/>
              <a:t>your</a:t>
            </a:r>
            <a:r>
              <a:rPr lang="hr-HR" dirty="0"/>
              <a:t> data </a:t>
            </a:r>
            <a:r>
              <a:rPr lang="hr-HR" dirty="0" err="1"/>
              <a:t>vie</a:t>
            </a:r>
            <a:r>
              <a:rPr lang="hr-HR" dirty="0"/>
              <a:t> HTTP POST </a:t>
            </a:r>
            <a:r>
              <a:rPr lang="hr-HR" dirty="0" err="1"/>
              <a:t>requests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hr-HR" dirty="0"/>
              <a:t>You </a:t>
            </a:r>
            <a:r>
              <a:rPr lang="hr-HR" dirty="0" err="1"/>
              <a:t>need</a:t>
            </a:r>
            <a:r>
              <a:rPr lang="hr-HR" dirty="0"/>
              <a:t> to </a:t>
            </a:r>
            <a:r>
              <a:rPr lang="hr-HR" dirty="0" err="1"/>
              <a:t>enter</a:t>
            </a:r>
            <a:r>
              <a:rPr lang="hr-HR" dirty="0"/>
              <a:t> </a:t>
            </a:r>
            <a:r>
              <a:rPr lang="hr-HR" dirty="0" err="1"/>
              <a:t>parameters</a:t>
            </a:r>
            <a:r>
              <a:rPr lang="hr-HR" dirty="0"/>
              <a:t> – </a:t>
            </a:r>
            <a:r>
              <a:rPr lang="hr-HR" dirty="0" err="1"/>
              <a:t>latitude</a:t>
            </a:r>
            <a:r>
              <a:rPr lang="hr-HR" dirty="0"/>
              <a:t>, </a:t>
            </a:r>
            <a:r>
              <a:rPr lang="hr-HR" dirty="0" err="1"/>
              <a:t>longitude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altitude</a:t>
            </a:r>
            <a:r>
              <a:rPr lang="hr-HR" dirty="0"/>
              <a:t> </a:t>
            </a:r>
          </a:p>
          <a:p>
            <a:pPr>
              <a:lnSpc>
                <a:spcPct val="150000"/>
              </a:lnSpc>
            </a:pPr>
            <a:r>
              <a:rPr lang="hr-HR" dirty="0" err="1"/>
              <a:t>Station</a:t>
            </a:r>
            <a:r>
              <a:rPr lang="hr-HR" dirty="0"/>
              <a:t> </a:t>
            </a:r>
            <a:r>
              <a:rPr lang="hr-HR" dirty="0" err="1"/>
              <a:t>needs</a:t>
            </a:r>
            <a:r>
              <a:rPr lang="hr-HR" dirty="0"/>
              <a:t> to </a:t>
            </a:r>
            <a:r>
              <a:rPr lang="hr-HR" dirty="0" err="1"/>
              <a:t>have</a:t>
            </a:r>
            <a:r>
              <a:rPr lang="hr-HR" dirty="0"/>
              <a:t> Internet </a:t>
            </a:r>
            <a:r>
              <a:rPr lang="hr-HR" dirty="0" err="1"/>
              <a:t>access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en-US" dirty="0"/>
              <a:t>https://openweathermap.org/stations</a:t>
            </a:r>
            <a:endParaRPr lang="hr-HR" dirty="0"/>
          </a:p>
          <a:p>
            <a:endParaRPr lang="hr-HR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F344AD-111B-4D17-9230-88FB559D8B42}"/>
              </a:ext>
            </a:extLst>
          </p:cNvPr>
          <p:cNvSpPr/>
          <p:nvPr/>
        </p:nvSpPr>
        <p:spPr>
          <a:xfrm>
            <a:off x="11711031" y="18255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A9366E-7C23-4405-8A24-8A49B8152108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6069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138712-6B9C-4F89-B2ED-8895A793B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5912069" cy="959207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hr-HR" sz="4800" dirty="0" err="1">
                <a:solidFill>
                  <a:schemeClr val="bg1"/>
                </a:solidFill>
                <a:latin typeface="+mn-lt"/>
              </a:rPr>
              <a:t>Other</a:t>
            </a:r>
            <a:r>
              <a:rPr lang="hr-HR" sz="4800" dirty="0">
                <a:solidFill>
                  <a:schemeClr val="bg1"/>
                </a:solidFill>
                <a:latin typeface="+mn-lt"/>
              </a:rPr>
              <a:t> </a:t>
            </a:r>
            <a:r>
              <a:rPr lang="hr-HR" sz="4800" dirty="0" err="1">
                <a:solidFill>
                  <a:schemeClr val="bg1"/>
                </a:solidFill>
                <a:latin typeface="+mn-lt"/>
              </a:rPr>
              <a:t>networks</a:t>
            </a:r>
            <a:endParaRPr lang="hr-HR" sz="4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AA7778C-77EC-441B-AA2C-9EEC29FBC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359" y="1699501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r-HR" dirty="0" err="1"/>
              <a:t>Weather</a:t>
            </a:r>
            <a:r>
              <a:rPr lang="hr-HR" dirty="0"/>
              <a:t> Underground – </a:t>
            </a:r>
            <a:r>
              <a:rPr lang="hr-HR" dirty="0" err="1"/>
              <a:t>not</a:t>
            </a:r>
            <a:r>
              <a:rPr lang="hr-HR" dirty="0"/>
              <a:t> </a:t>
            </a:r>
            <a:r>
              <a:rPr lang="hr-HR" dirty="0" err="1"/>
              <a:t>available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Croatia</a:t>
            </a:r>
          </a:p>
          <a:p>
            <a:pPr>
              <a:lnSpc>
                <a:spcPct val="150000"/>
              </a:lnSpc>
            </a:pPr>
            <a:r>
              <a:rPr lang="hr-HR" dirty="0" err="1"/>
              <a:t>Acurite</a:t>
            </a:r>
            <a:r>
              <a:rPr lang="hr-HR" dirty="0"/>
              <a:t> – </a:t>
            </a:r>
            <a:r>
              <a:rPr lang="hr-HR" dirty="0" err="1"/>
              <a:t>not</a:t>
            </a:r>
            <a:r>
              <a:rPr lang="hr-HR" dirty="0"/>
              <a:t> </a:t>
            </a:r>
            <a:r>
              <a:rPr lang="hr-HR" dirty="0" err="1"/>
              <a:t>available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Europe</a:t>
            </a:r>
          </a:p>
          <a:p>
            <a:pPr>
              <a:lnSpc>
                <a:spcPct val="150000"/>
              </a:lnSpc>
            </a:pPr>
            <a:r>
              <a:rPr lang="hr-HR" dirty="0" err="1"/>
              <a:t>Ambient</a:t>
            </a:r>
            <a:r>
              <a:rPr lang="hr-HR" dirty="0"/>
              <a:t> </a:t>
            </a:r>
            <a:r>
              <a:rPr lang="hr-HR" dirty="0" err="1"/>
              <a:t>Weather</a:t>
            </a:r>
            <a:r>
              <a:rPr lang="hr-HR" dirty="0"/>
              <a:t> – </a:t>
            </a:r>
            <a:r>
              <a:rPr lang="hr-HR" dirty="0" err="1"/>
              <a:t>only</a:t>
            </a:r>
            <a:r>
              <a:rPr lang="hr-HR" dirty="0"/>
              <a:t> </a:t>
            </a:r>
            <a:r>
              <a:rPr lang="hr-HR" dirty="0" err="1"/>
              <a:t>sells</a:t>
            </a:r>
            <a:r>
              <a:rPr lang="hr-HR" dirty="0"/>
              <a:t> </a:t>
            </a:r>
            <a:r>
              <a:rPr lang="hr-HR" dirty="0" err="1"/>
              <a:t>stations</a:t>
            </a:r>
            <a:r>
              <a:rPr lang="hr-HR" dirty="0"/>
              <a:t> </a:t>
            </a:r>
          </a:p>
          <a:p>
            <a:pPr>
              <a:lnSpc>
                <a:spcPct val="150000"/>
              </a:lnSpc>
            </a:pPr>
            <a:r>
              <a:rPr lang="hr-HR" dirty="0" err="1"/>
              <a:t>Windfinder</a:t>
            </a:r>
            <a:r>
              <a:rPr lang="hr-HR" dirty="0"/>
              <a:t> – </a:t>
            </a:r>
            <a:r>
              <a:rPr lang="hr-HR" dirty="0" err="1"/>
              <a:t>does</a:t>
            </a:r>
            <a:r>
              <a:rPr lang="hr-HR" dirty="0"/>
              <a:t> </a:t>
            </a:r>
            <a:r>
              <a:rPr lang="hr-HR" dirty="0" err="1"/>
              <a:t>not</a:t>
            </a:r>
            <a:r>
              <a:rPr lang="hr-HR" dirty="0"/>
              <a:t> </a:t>
            </a:r>
            <a:r>
              <a:rPr lang="hr-HR" dirty="0" err="1"/>
              <a:t>have</a:t>
            </a:r>
            <a:r>
              <a:rPr lang="hr-HR" dirty="0"/>
              <a:t> </a:t>
            </a:r>
            <a:r>
              <a:rPr lang="hr-HR" dirty="0" err="1"/>
              <a:t>an</a:t>
            </a:r>
            <a:r>
              <a:rPr lang="hr-HR" dirty="0"/>
              <a:t> </a:t>
            </a:r>
            <a:r>
              <a:rPr lang="hr-HR" dirty="0" err="1"/>
              <a:t>option</a:t>
            </a:r>
            <a:r>
              <a:rPr lang="hr-HR" dirty="0"/>
              <a:t> to </a:t>
            </a:r>
            <a:r>
              <a:rPr lang="hr-HR" dirty="0" err="1"/>
              <a:t>join</a:t>
            </a:r>
            <a:r>
              <a:rPr lang="hr-HR" dirty="0"/>
              <a:t> to </a:t>
            </a:r>
            <a:r>
              <a:rPr lang="hr-HR" dirty="0" err="1"/>
              <a:t>the</a:t>
            </a:r>
            <a:r>
              <a:rPr lang="hr-HR" dirty="0"/>
              <a:t> network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31239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64" y="1253331"/>
            <a:ext cx="10515600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Entertainment device electronics</a:t>
            </a:r>
          </a:p>
          <a:p>
            <a:pPr>
              <a:lnSpc>
                <a:spcPct val="150000"/>
              </a:lnSpc>
            </a:pPr>
            <a:r>
              <a:rPr lang="en-US" dirty="0"/>
              <a:t>Mobile devices</a:t>
            </a:r>
          </a:p>
          <a:p>
            <a:pPr>
              <a:lnSpc>
                <a:spcPct val="150000"/>
              </a:lnSpc>
            </a:pPr>
            <a:r>
              <a:rPr lang="en-US" dirty="0"/>
              <a:t>Computers</a:t>
            </a:r>
          </a:p>
          <a:p>
            <a:pPr>
              <a:lnSpc>
                <a:spcPct val="150000"/>
              </a:lnSpc>
            </a:pPr>
            <a:r>
              <a:rPr lang="en-US" dirty="0"/>
              <a:t>Television sets</a:t>
            </a:r>
          </a:p>
          <a:p>
            <a:pPr>
              <a:lnSpc>
                <a:spcPct val="150000"/>
              </a:lnSpc>
            </a:pPr>
            <a:r>
              <a:rPr lang="en-US" dirty="0"/>
              <a:t>Refrigerators</a:t>
            </a:r>
          </a:p>
          <a:p>
            <a:pPr>
              <a:lnSpc>
                <a:spcPct val="150000"/>
              </a:lnSpc>
            </a:pPr>
            <a:r>
              <a:rPr lang="en-US" dirty="0"/>
              <a:t>Any electronic product that is discarded</a:t>
            </a:r>
          </a:p>
          <a:p>
            <a:pPr marL="0" indent="0">
              <a:buNone/>
            </a:pPr>
            <a:endParaRPr lang="en-US" dirty="0"/>
          </a:p>
          <a:p>
            <a:endParaRPr lang="hr-H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hr-HR" sz="4800" dirty="0">
                <a:solidFill>
                  <a:schemeClr val="bg1"/>
                </a:solidFill>
              </a:rPr>
              <a:t>Waste </a:t>
            </a:r>
            <a:r>
              <a:rPr lang="hr-HR" sz="4800" dirty="0" err="1">
                <a:solidFill>
                  <a:schemeClr val="bg1"/>
                </a:solidFill>
              </a:rPr>
              <a:t>material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CB6133-C0D3-4565-ADFB-29B3D726F97B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E1E795-871F-495B-8681-2C577F467C35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4098" name="Picture 2" descr="Image result for entertainment device electronics waste">
            <a:extLst>
              <a:ext uri="{FF2B5EF4-FFF2-40B4-BE49-F238E27FC236}">
                <a16:creationId xmlns:a16="http://schemas.microsoft.com/office/drawing/2014/main" id="{217AE909-1EE6-440B-96CA-57803D5A10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469" y="1253331"/>
            <a:ext cx="5460140" cy="3627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323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041" y="1048148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Arduino 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en-US" dirty="0"/>
              <a:t>ESP8266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hr-HR" sz="4800" dirty="0" err="1">
                <a:solidFill>
                  <a:schemeClr val="bg1"/>
                </a:solidFill>
              </a:rPr>
              <a:t>Controller</a:t>
            </a:r>
            <a:r>
              <a:rPr lang="hr-HR" sz="4800" dirty="0">
                <a:solidFill>
                  <a:schemeClr val="bg1"/>
                </a:solidFill>
              </a:rPr>
              <a:t> </a:t>
            </a:r>
            <a:r>
              <a:rPr lang="hr-HR" sz="4800" dirty="0" err="1">
                <a:solidFill>
                  <a:schemeClr val="bg1"/>
                </a:solidFill>
              </a:rPr>
              <a:t>platform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41EF1D-3C93-4008-937F-9B6636196AA6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C73B22-3727-4CAD-BEA2-041D30123B7A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3074" name="Picture 2" descr="Image result for Lora">
            <a:extLst>
              <a:ext uri="{FF2B5EF4-FFF2-40B4-BE49-F238E27FC236}">
                <a16:creationId xmlns:a16="http://schemas.microsoft.com/office/drawing/2014/main" id="{776B7DE9-BE94-4155-83EE-6F9BC28B6E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5" r="8299"/>
          <a:stretch/>
        </p:blipFill>
        <p:spPr bwMode="auto">
          <a:xfrm>
            <a:off x="7088697" y="125835"/>
            <a:ext cx="4530055" cy="2894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1DA8B342-CD78-495E-ACB6-5F5839F99A31}"/>
              </a:ext>
            </a:extLst>
          </p:cNvPr>
          <p:cNvGrpSpPr/>
          <p:nvPr/>
        </p:nvGrpSpPr>
        <p:grpSpPr>
          <a:xfrm>
            <a:off x="160899" y="3403519"/>
            <a:ext cx="7273256" cy="2298452"/>
            <a:chOff x="276137" y="3020168"/>
            <a:chExt cx="7273256" cy="2298452"/>
          </a:xfrm>
        </p:grpSpPr>
        <p:pic>
          <p:nvPicPr>
            <p:cNvPr id="3076" name="Picture 4" descr="Image result for esp8266">
              <a:extLst>
                <a:ext uri="{FF2B5EF4-FFF2-40B4-BE49-F238E27FC236}">
                  <a16:creationId xmlns:a16="http://schemas.microsoft.com/office/drawing/2014/main" id="{40376BE2-F056-4544-B523-A6583B9FDC8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49" t="17653" r="2001" b="19261"/>
            <a:stretch/>
          </p:blipFill>
          <p:spPr bwMode="auto">
            <a:xfrm>
              <a:off x="276137" y="3020168"/>
              <a:ext cx="7273256" cy="20426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CC5BCE1-9F60-4EC9-B842-856AE658FF87}"/>
                </a:ext>
              </a:extLst>
            </p:cNvPr>
            <p:cNvSpPr/>
            <p:nvPr/>
          </p:nvSpPr>
          <p:spPr>
            <a:xfrm>
              <a:off x="2592198" y="4756558"/>
              <a:ext cx="2877424" cy="5620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</p:grpSp>
      <p:pic>
        <p:nvPicPr>
          <p:cNvPr id="10" name="Slika 9">
            <a:extLst>
              <a:ext uri="{FF2B5EF4-FFF2-40B4-BE49-F238E27FC236}">
                <a16:creationId xmlns:a16="http://schemas.microsoft.com/office/drawing/2014/main" id="{307AD36A-8FD8-4E53-89D4-069A42225C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597" y="3213274"/>
            <a:ext cx="3009044" cy="3009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024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210</Words>
  <Application>Microsoft Office PowerPoint</Application>
  <PresentationFormat>Široki zaslon</PresentationFormat>
  <Paragraphs>42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FIRST USER INTERVIEW</vt:lpstr>
      <vt:lpstr>PowerPoint prezentacija</vt:lpstr>
      <vt:lpstr>PowerPoint prezentacija</vt:lpstr>
      <vt:lpstr>Airvisual</vt:lpstr>
      <vt:lpstr>OpetWeatherMap</vt:lpstr>
      <vt:lpstr>Other networks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TO KNOW THE PROBLEM</dc:title>
  <dc:creator>Leonarda Gajdić</dc:creator>
  <cp:lastModifiedBy>Tomislav</cp:lastModifiedBy>
  <cp:revision>19</cp:revision>
  <dcterms:created xsi:type="dcterms:W3CDTF">2019-03-20T19:46:15Z</dcterms:created>
  <dcterms:modified xsi:type="dcterms:W3CDTF">2019-03-27T22:53:51Z</dcterms:modified>
</cp:coreProperties>
</file>