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75" r:id="rId5"/>
    <p:sldId id="276" r:id="rId6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1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839E32-5FF1-4BC1-8A35-83ECCBB1EE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5200540-9CDD-45D5-96F7-BFC5F458BC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hr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EC548B-3B20-4A24-BDD1-23EC38C297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8C400-2E0D-4246-A38E-BFDE4352B116}" type="datetimeFigureOut">
              <a:rPr lang="hr-HR" smtClean="0"/>
              <a:t>11.4.2019.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3ED1E6-176A-49F0-AD92-3D62CFC177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E2FD04-7DBB-49E6-871E-5E43933F0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DB60F-7744-4697-8001-703B702B9ACC}" type="slidenum">
              <a:rPr lang="hr-HR" smtClean="0"/>
              <a:t>‹Nr.›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8813239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91C34C-3375-4829-BF79-E16AE74E73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44378F2-C7F2-40E3-A246-6F2530230B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B6FD8E-CE0A-4B9B-A512-5C2F29CF35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8C400-2E0D-4246-A38E-BFDE4352B116}" type="datetimeFigureOut">
              <a:rPr lang="hr-HR" smtClean="0"/>
              <a:t>11.4.2019.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F4DE1E-0328-486B-9E00-185243A242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A3D4EB-300C-4C05-A6ED-1F1A13D940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DB60F-7744-4697-8001-703B702B9ACC}" type="slidenum">
              <a:rPr lang="hr-HR" smtClean="0"/>
              <a:t>‹Nr.›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0957949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9DCF679-AA68-4F1E-B66E-F325E3A42C1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749B8B5-B64E-4A81-9D74-FA59E4C4F2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DE6E50-6BC9-435F-AFE1-C66C7F229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8C400-2E0D-4246-A38E-BFDE4352B116}" type="datetimeFigureOut">
              <a:rPr lang="hr-HR" smtClean="0"/>
              <a:t>11.4.2019.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715BF5-E016-4AB4-8A5B-15E2F66F9C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CD93B5-2330-4A81-80CE-5765F0B08E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DB60F-7744-4697-8001-703B702B9ACC}" type="slidenum">
              <a:rPr lang="hr-HR" smtClean="0"/>
              <a:t>‹Nr.›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0436783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07343-1F0A-49C2-810E-0267BCA625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A2A1BB-CC43-4637-AD63-9F011AC3C0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794ECF-6E7D-45F0-B95A-554EE4BBE1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8C400-2E0D-4246-A38E-BFDE4352B116}" type="datetimeFigureOut">
              <a:rPr lang="hr-HR" smtClean="0"/>
              <a:t>11.4.2019.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0BEAAB-9DC9-4D5F-93D6-D7583FE8A5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4BE4D5-40D3-402A-9F31-D4C73B11F9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DB60F-7744-4697-8001-703B702B9ACC}" type="slidenum">
              <a:rPr lang="hr-HR" smtClean="0"/>
              <a:t>‹Nr.›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1838726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FA3507-F423-48CA-92B3-1390E63BF9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FA2945-88A2-4F0F-8F98-E18617CE98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047D3E-318F-44E8-926A-A34BFDB597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8C400-2E0D-4246-A38E-BFDE4352B116}" type="datetimeFigureOut">
              <a:rPr lang="hr-HR" smtClean="0"/>
              <a:t>11.4.2019.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899F81-CFD6-4FFF-ACB7-970C3BAC95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6AC93A-DDB6-45DC-B53E-67E0B9EC61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DB60F-7744-4697-8001-703B702B9ACC}" type="slidenum">
              <a:rPr lang="hr-HR" smtClean="0"/>
              <a:t>‹Nr.›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3922606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6563E0-7E89-4A13-803F-D824924E52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0B453B-7FCC-4BF2-ADB3-2C3A93470C5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0D6597-5E51-4585-90EE-B96784072C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8830B8-AF17-4528-84C4-A16E6BBEC7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8C400-2E0D-4246-A38E-BFDE4352B116}" type="datetimeFigureOut">
              <a:rPr lang="hr-HR" smtClean="0"/>
              <a:t>11.4.2019.</a:t>
            </a:fld>
            <a:endParaRPr lang="hr-H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D19B17-5BBB-4C33-B501-808B135580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D8E2AB-CCED-4CBB-91D7-AD6AF10D8B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DB60F-7744-4697-8001-703B702B9ACC}" type="slidenum">
              <a:rPr lang="hr-HR" smtClean="0"/>
              <a:t>‹Nr.›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829956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AE0A0B-403E-4A00-A2B3-90DCD48879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A2FA6C-EA8E-4595-94A9-F49821B35A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D3C029-91A2-45BE-9F9E-2465ECDDA1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F4E243B-CC98-46AF-BC84-8F383AB935F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BA95EC7-859B-4A6D-AA3B-ABA0CE01275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BDCF135-19A3-4405-890C-7E27857D95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8C400-2E0D-4246-A38E-BFDE4352B116}" type="datetimeFigureOut">
              <a:rPr lang="hr-HR" smtClean="0"/>
              <a:t>11.4.2019.</a:t>
            </a:fld>
            <a:endParaRPr lang="hr-H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C26F093-2EF1-4A58-8D51-3E4445DBDC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4649340-3FAF-4935-A92D-856BDE3AB2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DB60F-7744-4697-8001-703B702B9ACC}" type="slidenum">
              <a:rPr lang="hr-HR" smtClean="0"/>
              <a:t>‹Nr.›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7273872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40DE80-C5BE-4C94-BB32-2B43382CA3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04AD8B4-3835-4B36-8F2B-7CEE760196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8C400-2E0D-4246-A38E-BFDE4352B116}" type="datetimeFigureOut">
              <a:rPr lang="hr-HR" smtClean="0"/>
              <a:t>11.4.2019.</a:t>
            </a:fld>
            <a:endParaRPr lang="hr-H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1305418-23ED-46D1-BC6F-901D87F882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ADD9BB4-B3AF-4BF7-A488-4E3F0FD9D4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DB60F-7744-4697-8001-703B702B9ACC}" type="slidenum">
              <a:rPr lang="hr-HR" smtClean="0"/>
              <a:t>‹Nr.›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2059626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688A4F5-ACFE-468D-B4D7-91C12E6811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8C400-2E0D-4246-A38E-BFDE4352B116}" type="datetimeFigureOut">
              <a:rPr lang="hr-HR" smtClean="0"/>
              <a:t>11.4.2019.</a:t>
            </a:fld>
            <a:endParaRPr lang="hr-H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E04EAF2-D350-4A92-A333-7E1CFEFAE4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49FCEE-2229-43ED-B48F-8851A3D8E2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DB60F-7744-4697-8001-703B702B9ACC}" type="slidenum">
              <a:rPr lang="hr-HR" smtClean="0"/>
              <a:t>‹Nr.›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40878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690A8A-337E-4524-9F5D-DC3C48A94D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EF181B-E2E2-43AB-81B7-2F039DAA0D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ABDD1D4-7874-461B-A428-C520763B0E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6C2901-47B3-47D0-A7D8-B7482ECC14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8C400-2E0D-4246-A38E-BFDE4352B116}" type="datetimeFigureOut">
              <a:rPr lang="hr-HR" smtClean="0"/>
              <a:t>11.4.2019.</a:t>
            </a:fld>
            <a:endParaRPr lang="hr-H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A3C41A-9642-4F3B-B73C-7EC4E21D0A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A55B3C-B4CF-442E-9696-FD3818777A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DB60F-7744-4697-8001-703B702B9ACC}" type="slidenum">
              <a:rPr lang="hr-HR" smtClean="0"/>
              <a:t>‹Nr.›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562504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0768E1-D90B-4CE3-A932-F55E2C0171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0C301EA-A0A8-4F90-8986-4A585B49044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60E0ED-7E9F-43F4-8A5A-73527112DF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7C085F-6F02-4111-828A-0CE4E9C19B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8C400-2E0D-4246-A38E-BFDE4352B116}" type="datetimeFigureOut">
              <a:rPr lang="hr-HR" smtClean="0"/>
              <a:t>11.4.2019.</a:t>
            </a:fld>
            <a:endParaRPr lang="hr-H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70365D-B908-426E-A78C-46898DB573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411A7F-2C97-4E27-BB94-AABABF97C3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DB60F-7744-4697-8001-703B702B9ACC}" type="slidenum">
              <a:rPr lang="hr-HR" smtClean="0"/>
              <a:t>‹Nr.›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8320539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50903F5-01F6-4393-B840-DEAC92640C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09A6C2-99EC-4D7B-BE8D-70093B22A3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ED58B9-9C90-4C47-94E8-2F56239A8A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A8C400-2E0D-4246-A38E-BFDE4352B116}" type="datetimeFigureOut">
              <a:rPr lang="hr-HR" smtClean="0"/>
              <a:t>11.4.2019.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113FBC-1F3A-4D97-B51E-7B8E15A827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30793D-859D-48F9-9DCC-0B807C60A5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0DB60F-7744-4697-8001-703B702B9ACC}" type="slidenum">
              <a:rPr lang="hr-HR" smtClean="0"/>
              <a:t>‹Nr.›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1410586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41A10D-0A24-49F0-8E8F-11E286A78C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-592137"/>
            <a:ext cx="9144000" cy="2387600"/>
          </a:xfrm>
        </p:spPr>
        <p:txBody>
          <a:bodyPr>
            <a:normAutofit/>
          </a:bodyPr>
          <a:lstStyle/>
          <a:p>
            <a:r>
              <a:rPr lang="en-US" sz="5400" dirty="0"/>
              <a:t>2</a:t>
            </a:r>
            <a:r>
              <a:rPr lang="en-US" sz="5400" baseline="30000" dirty="0"/>
              <a:t>nd</a:t>
            </a:r>
            <a:r>
              <a:rPr lang="en-US" sz="5400" dirty="0"/>
              <a:t> INTERVIEW WITH THE CUSTOMER</a:t>
            </a:r>
            <a:endParaRPr lang="hr-HR" sz="54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CE087C-1E62-44DA-B441-87EDCBD2A8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43945" y="4675910"/>
            <a:ext cx="6948055" cy="1226127"/>
          </a:xfrm>
        </p:spPr>
        <p:txBody>
          <a:bodyPr>
            <a:normAutofit fontScale="85000" lnSpcReduction="10000"/>
          </a:bodyPr>
          <a:lstStyle/>
          <a:p>
            <a:r>
              <a:rPr lang="en-US" sz="2800" dirty="0"/>
              <a:t>MEASUREMENT AND PROCESS CONTROL SYSTEMS</a:t>
            </a:r>
          </a:p>
          <a:p>
            <a:r>
              <a:rPr lang="en-US" sz="2800" dirty="0" err="1"/>
              <a:t>DIYmeteo</a:t>
            </a:r>
            <a:r>
              <a:rPr lang="en-US" sz="2800" dirty="0"/>
              <a:t> – Meteorological station made out of waste material</a:t>
            </a:r>
            <a:endParaRPr lang="hr-HR" sz="2800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A403901B-31B0-4F97-884C-05E4780A64A3}"/>
              </a:ext>
            </a:extLst>
          </p:cNvPr>
          <p:cNvSpPr txBox="1">
            <a:spLocks/>
          </p:cNvSpPr>
          <p:nvPr/>
        </p:nvSpPr>
        <p:spPr>
          <a:xfrm>
            <a:off x="4928754" y="5519737"/>
            <a:ext cx="6948055" cy="12261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hr-HR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2D1880DC-973A-4DDA-AD97-64B094D64C47}"/>
              </a:ext>
            </a:extLst>
          </p:cNvPr>
          <p:cNvSpPr txBox="1">
            <a:spLocks/>
          </p:cNvSpPr>
          <p:nvPr/>
        </p:nvSpPr>
        <p:spPr>
          <a:xfrm>
            <a:off x="2691247" y="6515101"/>
            <a:ext cx="10953750" cy="14568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r-HR" sz="1800" dirty="0"/>
              <a:t>Leonarda Gajdić</a:t>
            </a:r>
            <a:r>
              <a:rPr lang="en-US" sz="1800" dirty="0"/>
              <a:t>, </a:t>
            </a:r>
            <a:r>
              <a:rPr lang="hr-HR" sz="1800" dirty="0"/>
              <a:t>Tomislav Krvavica</a:t>
            </a:r>
            <a:r>
              <a:rPr lang="en-US" sz="1800" dirty="0"/>
              <a:t>, </a:t>
            </a:r>
            <a:r>
              <a:rPr lang="hr-HR" sz="1800" dirty="0"/>
              <a:t>Johannes </a:t>
            </a:r>
            <a:r>
              <a:rPr lang="hr-HR" sz="1800" dirty="0" err="1"/>
              <a:t>Pelz</a:t>
            </a:r>
            <a:r>
              <a:rPr lang="en-US" sz="1800" dirty="0"/>
              <a:t>, </a:t>
            </a:r>
            <a:r>
              <a:rPr lang="hr-HR" sz="1800" dirty="0"/>
              <a:t>Tom </a:t>
            </a:r>
            <a:r>
              <a:rPr lang="hr-HR" sz="1800" dirty="0" err="1"/>
              <a:t>Schwarting</a:t>
            </a:r>
            <a:r>
              <a:rPr lang="en-US" sz="1800" dirty="0"/>
              <a:t>, </a:t>
            </a:r>
            <a:r>
              <a:rPr lang="hr-HR" sz="1800" dirty="0"/>
              <a:t>Kristijan </a:t>
            </a:r>
            <a:r>
              <a:rPr lang="hr-HR" sz="1800" dirty="0" err="1"/>
              <a:t>Vešligaj</a:t>
            </a:r>
            <a:endParaRPr lang="hr-HR" sz="1800" dirty="0"/>
          </a:p>
          <a:p>
            <a:endParaRPr lang="hr-HR" sz="1800" dirty="0"/>
          </a:p>
        </p:txBody>
      </p:sp>
    </p:spTree>
    <p:extLst>
      <p:ext uri="{BB962C8B-B14F-4D97-AF65-F5344CB8AC3E}">
        <p14:creationId xmlns:p14="http://schemas.microsoft.com/office/powerpoint/2010/main" val="10029678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E6515E-EF85-4425-9AC4-F9A5EADADF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This presentation covers the outcomes of the second customer interview which include:</a:t>
            </a:r>
          </a:p>
          <a:p>
            <a:pPr lvl="1"/>
            <a:r>
              <a:rPr lang="en-US" dirty="0"/>
              <a:t>The interview should point out whether the sources of the necessary components are accessible for the customer or not </a:t>
            </a:r>
          </a:p>
          <a:p>
            <a:pPr lvl="1"/>
            <a:r>
              <a:rPr lang="en-US" dirty="0"/>
              <a:t>Our solution proposals were discussed regarding feasibility and quality </a:t>
            </a:r>
          </a:p>
          <a:p>
            <a:pPr lvl="1"/>
            <a:r>
              <a:rPr lang="en-US" dirty="0"/>
              <a:t>The problems we face</a:t>
            </a:r>
          </a:p>
          <a:p>
            <a:pPr lvl="1"/>
            <a:endParaRPr lang="en-US" dirty="0"/>
          </a:p>
          <a:p>
            <a:pPr marL="457200" lvl="1" indent="0">
              <a:buNone/>
            </a:pPr>
            <a:r>
              <a:rPr lang="en-US" dirty="0">
                <a:sym typeface="Wingdings" panose="05000000000000000000" pitchFamily="2" charset="2"/>
              </a:rPr>
              <a:t> This should provide additional feedback regarding the technical, but also financial requirements and to find the most appropriate solution for the customer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520D8F3-A4BE-44EB-9D6C-370AA1AA34F4}"/>
              </a:ext>
            </a:extLst>
          </p:cNvPr>
          <p:cNvSpPr txBox="1"/>
          <p:nvPr/>
        </p:nvSpPr>
        <p:spPr>
          <a:xfrm>
            <a:off x="0" y="-2"/>
            <a:ext cx="6996418" cy="83099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</a:rPr>
              <a:t>INTRODUCTION</a:t>
            </a:r>
            <a:endParaRPr lang="hr-HR" sz="4800" dirty="0">
              <a:solidFill>
                <a:schemeClr val="bg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2C62708-8080-4354-B84C-55881B8D2D66}"/>
              </a:ext>
            </a:extLst>
          </p:cNvPr>
          <p:cNvSpPr/>
          <p:nvPr/>
        </p:nvSpPr>
        <p:spPr>
          <a:xfrm>
            <a:off x="0" y="6425967"/>
            <a:ext cx="12192001" cy="43203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3E02515-8686-472E-A9B9-A7F95BDD8BE8}"/>
              </a:ext>
            </a:extLst>
          </p:cNvPr>
          <p:cNvSpPr/>
          <p:nvPr/>
        </p:nvSpPr>
        <p:spPr>
          <a:xfrm>
            <a:off x="11711031" y="-3"/>
            <a:ext cx="480969" cy="642596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4625151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E6515E-EF85-4425-9AC4-F9A5EADADF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C00000"/>
                </a:solidFill>
              </a:rPr>
              <a:t>Problem: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Our own capabilities to find useful electronic waste are limited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Some sensors are barely accessible (e.g. smartphone) and how to get the knowledge about the interfaces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Some sensors are only very rarely to find</a:t>
            </a:r>
          </a:p>
          <a:p>
            <a:pPr marL="0" indent="0">
              <a:buNone/>
            </a:pPr>
            <a:r>
              <a:rPr lang="en-US" sz="2400" b="1" dirty="0">
                <a:solidFill>
                  <a:srgbClr val="00B050"/>
                </a:solidFill>
              </a:rPr>
              <a:t>Solution:</a:t>
            </a:r>
          </a:p>
          <a:p>
            <a:pPr marL="457200" indent="-457200">
              <a:buAutoNum type="arabicPeriod"/>
            </a:pPr>
            <a:r>
              <a:rPr lang="en-US" sz="2400" dirty="0"/>
              <a:t>We get access to the universities resources</a:t>
            </a:r>
          </a:p>
          <a:p>
            <a:pPr marL="457200" indent="-457200">
              <a:buAutoNum type="arabicPeriod"/>
            </a:pPr>
            <a:r>
              <a:rPr lang="en-US" sz="2400" dirty="0"/>
              <a:t>Asking experts: Repair shops for smartphone </a:t>
            </a:r>
          </a:p>
          <a:p>
            <a:pPr marL="457200" indent="-457200">
              <a:buAutoNum type="arabicPeriod"/>
            </a:pPr>
            <a:r>
              <a:rPr lang="en-US" sz="2400" dirty="0"/>
              <a:t>In case the kids have no access to a specific type of device we will show them a way where to buy low budget sensors (&lt;40Kn)</a:t>
            </a:r>
          </a:p>
          <a:p>
            <a:pPr marL="457200" indent="-457200">
              <a:buAutoNum type="arabicPeriod"/>
            </a:pPr>
            <a:endParaRPr lang="en-US" sz="2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520D8F3-A4BE-44EB-9D6C-370AA1AA34F4}"/>
              </a:ext>
            </a:extLst>
          </p:cNvPr>
          <p:cNvSpPr txBox="1"/>
          <p:nvPr/>
        </p:nvSpPr>
        <p:spPr>
          <a:xfrm>
            <a:off x="0" y="-2"/>
            <a:ext cx="6996418" cy="156966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</a:rPr>
              <a:t>Issue 1: </a:t>
            </a:r>
            <a:br>
              <a:rPr lang="en-US" sz="4800" dirty="0">
                <a:solidFill>
                  <a:schemeClr val="bg1"/>
                </a:solidFill>
              </a:rPr>
            </a:br>
            <a:r>
              <a:rPr lang="en-US" sz="4800" dirty="0">
                <a:solidFill>
                  <a:schemeClr val="bg1"/>
                </a:solidFill>
              </a:rPr>
              <a:t>Sources of Components</a:t>
            </a:r>
            <a:endParaRPr lang="hr-HR" sz="4800" dirty="0">
              <a:solidFill>
                <a:schemeClr val="bg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CCB6133-C0D3-4565-ADFB-29B3D726F97B}"/>
              </a:ext>
            </a:extLst>
          </p:cNvPr>
          <p:cNvSpPr/>
          <p:nvPr/>
        </p:nvSpPr>
        <p:spPr>
          <a:xfrm>
            <a:off x="0" y="6425967"/>
            <a:ext cx="12192001" cy="43203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EE1E795-871F-495B-8681-2C577F467C35}"/>
              </a:ext>
            </a:extLst>
          </p:cNvPr>
          <p:cNvSpPr/>
          <p:nvPr/>
        </p:nvSpPr>
        <p:spPr>
          <a:xfrm>
            <a:off x="11711031" y="-3"/>
            <a:ext cx="480969" cy="642596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313237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E6515E-EF85-4425-9AC4-F9A5EADADF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5531" y="1188657"/>
            <a:ext cx="11049000" cy="448068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C00000"/>
                </a:solidFill>
              </a:rPr>
              <a:t>Problem:</a:t>
            </a:r>
            <a:endParaRPr lang="en-US" sz="1800" b="1" dirty="0">
              <a:solidFill>
                <a:srgbClr val="C00000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1800" dirty="0"/>
              <a:t>Pressure sensors are difficult to get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 dirty="0"/>
              <a:t>No use of mechanical contacts to measure wind direction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 dirty="0"/>
              <a:t>How to calibrate DIY wind speed sensor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 dirty="0"/>
              <a:t>Humidity sensors are almost not available in old electronic devices</a:t>
            </a:r>
          </a:p>
          <a:p>
            <a:pPr marL="457200" indent="-457200">
              <a:buFont typeface="+mj-lt"/>
              <a:buAutoNum type="arabicPeriod"/>
            </a:pPr>
            <a:endParaRPr lang="en-US" sz="1800" dirty="0"/>
          </a:p>
          <a:p>
            <a:pPr marL="0" indent="0">
              <a:buNone/>
            </a:pPr>
            <a:r>
              <a:rPr lang="en-US" sz="2000" b="1" dirty="0">
                <a:solidFill>
                  <a:srgbClr val="00B050"/>
                </a:solidFill>
              </a:rPr>
              <a:t>Solution:</a:t>
            </a:r>
            <a:endParaRPr lang="en-US" sz="1800" b="1" dirty="0">
              <a:solidFill>
                <a:srgbClr val="00B050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1800" dirty="0"/>
              <a:t>Try to find old smartphone sensors</a:t>
            </a:r>
            <a:br>
              <a:rPr lang="en-US" sz="1800" dirty="0"/>
            </a:br>
            <a:r>
              <a:rPr lang="en-US" sz="1800" dirty="0">
                <a:sym typeface="Wingdings" panose="05000000000000000000" pitchFamily="2" charset="2"/>
              </a:rPr>
              <a:t> in case of analogue sensor easy interface</a:t>
            </a:r>
            <a:br>
              <a:rPr lang="en-US" sz="1800" dirty="0">
                <a:sym typeface="Wingdings" panose="05000000000000000000" pitchFamily="2" charset="2"/>
              </a:rPr>
            </a:br>
            <a:r>
              <a:rPr lang="en-US" sz="1800" dirty="0">
                <a:sym typeface="Wingdings" panose="05000000000000000000" pitchFamily="2" charset="2"/>
              </a:rPr>
              <a:t> in case of digital output commercial sensor is recommended </a:t>
            </a:r>
            <a:br>
              <a:rPr lang="en-US" sz="1800" dirty="0">
                <a:sym typeface="Wingdings" panose="05000000000000000000" pitchFamily="2" charset="2"/>
              </a:rPr>
            </a:br>
            <a:r>
              <a:rPr lang="en-US" sz="1800" dirty="0">
                <a:sym typeface="Wingdings" panose="05000000000000000000" pitchFamily="2" charset="2"/>
              </a:rPr>
              <a:t>	(&lt;40 </a:t>
            </a:r>
            <a:r>
              <a:rPr lang="en-US" sz="1800" dirty="0" err="1">
                <a:sym typeface="Wingdings" panose="05000000000000000000" pitchFamily="2" charset="2"/>
              </a:rPr>
              <a:t>Kn</a:t>
            </a:r>
            <a:r>
              <a:rPr lang="en-US" sz="1800" dirty="0">
                <a:sym typeface="Wingdings" panose="05000000000000000000" pitchFamily="2" charset="2"/>
              </a:rPr>
              <a:t>)</a:t>
            </a:r>
            <a:endParaRPr lang="en-US" sz="1800" dirty="0"/>
          </a:p>
          <a:p>
            <a:pPr marL="457200" indent="-457200">
              <a:buAutoNum type="arabicPeriod"/>
            </a:pPr>
            <a:r>
              <a:rPr lang="en-US" sz="1800" dirty="0"/>
              <a:t>Using an optical solution instead of </a:t>
            </a:r>
            <a:r>
              <a:rPr lang="en-US" sz="1800" dirty="0" err="1"/>
              <a:t>meachanical</a:t>
            </a:r>
            <a:r>
              <a:rPr lang="en-US" sz="1800" dirty="0"/>
              <a:t>: The rod has a piece of paper that has a digital coding in it, which can be read by light sensors.</a:t>
            </a:r>
          </a:p>
          <a:p>
            <a:pPr marL="457200" indent="-457200">
              <a:buAutoNum type="arabicPeriod"/>
            </a:pPr>
            <a:r>
              <a:rPr lang="en-US" sz="1800" dirty="0"/>
              <a:t>Riding any kind of vehicle and taking speed or using public weather station as reference </a:t>
            </a:r>
          </a:p>
          <a:p>
            <a:pPr marL="457200" indent="-457200">
              <a:buAutoNum type="arabicPeriod"/>
            </a:pPr>
            <a:r>
              <a:rPr lang="en-US" sz="1800" dirty="0"/>
              <a:t>They are available for &lt;10Kn so. Maybe trying to digitalize wet bulb method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520D8F3-A4BE-44EB-9D6C-370AA1AA34F4}"/>
              </a:ext>
            </a:extLst>
          </p:cNvPr>
          <p:cNvSpPr txBox="1"/>
          <p:nvPr/>
        </p:nvSpPr>
        <p:spPr>
          <a:xfrm>
            <a:off x="0" y="-2"/>
            <a:ext cx="6996418" cy="83099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</a:rPr>
              <a:t>Issue 2: Sensors</a:t>
            </a:r>
            <a:endParaRPr lang="hr-HR" sz="4800" dirty="0">
              <a:solidFill>
                <a:schemeClr val="bg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CCB6133-C0D3-4565-ADFB-29B3D726F97B}"/>
              </a:ext>
            </a:extLst>
          </p:cNvPr>
          <p:cNvSpPr/>
          <p:nvPr/>
        </p:nvSpPr>
        <p:spPr>
          <a:xfrm>
            <a:off x="0" y="6425967"/>
            <a:ext cx="12192001" cy="43203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EE1E795-871F-495B-8681-2C577F467C35}"/>
              </a:ext>
            </a:extLst>
          </p:cNvPr>
          <p:cNvSpPr/>
          <p:nvPr/>
        </p:nvSpPr>
        <p:spPr>
          <a:xfrm>
            <a:off x="11711031" y="-3"/>
            <a:ext cx="480969" cy="642596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7782059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E6515E-EF85-4425-9AC4-F9A5EADADF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44895"/>
            <a:ext cx="10515600" cy="4351338"/>
          </a:xfrm>
        </p:spPr>
        <p:txBody>
          <a:bodyPr>
            <a:normAutofit/>
          </a:bodyPr>
          <a:lstStyle/>
          <a:p>
            <a:r>
              <a:rPr lang="de-DE" sz="2400" dirty="0" err="1"/>
              <a:t>Alternatively</a:t>
            </a:r>
            <a:r>
              <a:rPr lang="de-DE" sz="2400" dirty="0"/>
              <a:t> </a:t>
            </a:r>
            <a:r>
              <a:rPr lang="de-DE" sz="2400" dirty="0" err="1"/>
              <a:t>or</a:t>
            </a:r>
            <a:r>
              <a:rPr lang="de-DE" sz="2400" dirty="0"/>
              <a:t> </a:t>
            </a:r>
            <a:r>
              <a:rPr lang="de-DE" sz="2400" dirty="0" err="1"/>
              <a:t>additionally</a:t>
            </a:r>
            <a:r>
              <a:rPr lang="de-DE" sz="2400" dirty="0"/>
              <a:t> to </a:t>
            </a:r>
            <a:r>
              <a:rPr lang="de-DE" sz="2400" dirty="0" err="1"/>
              <a:t>the</a:t>
            </a:r>
            <a:r>
              <a:rPr lang="de-DE" sz="2400" dirty="0"/>
              <a:t> </a:t>
            </a:r>
            <a:r>
              <a:rPr lang="de-DE" sz="2400" dirty="0" err="1"/>
              <a:t>humidity</a:t>
            </a:r>
            <a:r>
              <a:rPr lang="de-DE" sz="2400" dirty="0"/>
              <a:t> </a:t>
            </a:r>
            <a:r>
              <a:rPr lang="de-DE" sz="2400" dirty="0" err="1"/>
              <a:t>sensor</a:t>
            </a:r>
            <a:r>
              <a:rPr lang="de-DE" sz="2400" dirty="0"/>
              <a:t> </a:t>
            </a:r>
            <a:r>
              <a:rPr lang="de-DE" sz="2400" dirty="0" err="1"/>
              <a:t>it</a:t>
            </a:r>
            <a:r>
              <a:rPr lang="de-DE" sz="2400" dirty="0"/>
              <a:t> </a:t>
            </a:r>
            <a:r>
              <a:rPr lang="de-DE" sz="2400" dirty="0" err="1"/>
              <a:t>is</a:t>
            </a:r>
            <a:r>
              <a:rPr lang="de-DE" sz="2400" dirty="0"/>
              <a:t> possible to </a:t>
            </a:r>
            <a:r>
              <a:rPr lang="de-DE" sz="2400" dirty="0" err="1"/>
              <a:t>build</a:t>
            </a:r>
            <a:r>
              <a:rPr lang="de-DE" sz="2400" dirty="0"/>
              <a:t> a simple </a:t>
            </a:r>
            <a:r>
              <a:rPr lang="de-DE" sz="2400" dirty="0" err="1"/>
              <a:t>self</a:t>
            </a:r>
            <a:r>
              <a:rPr lang="de-DE" sz="2400" dirty="0"/>
              <a:t>-made rain </a:t>
            </a:r>
            <a:r>
              <a:rPr lang="de-DE" sz="2400" dirty="0" err="1"/>
              <a:t>sensor</a:t>
            </a:r>
            <a:endParaRPr lang="de-DE" sz="2400" dirty="0"/>
          </a:p>
          <a:p>
            <a:r>
              <a:rPr lang="de-DE" sz="2400" dirty="0"/>
              <a:t>This </a:t>
            </a:r>
            <a:r>
              <a:rPr lang="de-DE" sz="2400" dirty="0" err="1"/>
              <a:t>is</a:t>
            </a:r>
            <a:r>
              <a:rPr lang="de-DE" sz="2400" dirty="0"/>
              <a:t> possible </a:t>
            </a:r>
            <a:r>
              <a:rPr lang="de-DE" sz="2400" dirty="0" err="1"/>
              <a:t>by</a:t>
            </a:r>
            <a:r>
              <a:rPr lang="de-DE" sz="2400" dirty="0"/>
              <a:t> </a:t>
            </a:r>
            <a:r>
              <a:rPr lang="de-DE" sz="2400" dirty="0" err="1"/>
              <a:t>using</a:t>
            </a:r>
            <a:r>
              <a:rPr lang="de-DE" sz="2400" dirty="0"/>
              <a:t> a </a:t>
            </a:r>
            <a:r>
              <a:rPr lang="de-DE" sz="2400" dirty="0" err="1"/>
              <a:t>funnel</a:t>
            </a:r>
            <a:r>
              <a:rPr lang="de-DE" sz="2400" dirty="0"/>
              <a:t> </a:t>
            </a:r>
            <a:r>
              <a:rPr lang="de-DE" sz="2400" dirty="0" err="1"/>
              <a:t>which</a:t>
            </a:r>
            <a:r>
              <a:rPr lang="de-DE" sz="2400" dirty="0"/>
              <a:t> </a:t>
            </a:r>
            <a:r>
              <a:rPr lang="de-DE" sz="2400" dirty="0" err="1"/>
              <a:t>collects</a:t>
            </a:r>
            <a:r>
              <a:rPr lang="de-DE" sz="2400" dirty="0"/>
              <a:t> </a:t>
            </a:r>
            <a:r>
              <a:rPr lang="de-DE" sz="2400" dirty="0" err="1"/>
              <a:t>the</a:t>
            </a:r>
            <a:r>
              <a:rPr lang="de-DE" sz="2400" dirty="0"/>
              <a:t> rain in a </a:t>
            </a:r>
            <a:r>
              <a:rPr lang="de-DE" sz="2400" dirty="0" err="1"/>
              <a:t>certain</a:t>
            </a:r>
            <a:r>
              <a:rPr lang="de-DE" sz="2400" dirty="0"/>
              <a:t> </a:t>
            </a:r>
            <a:r>
              <a:rPr lang="de-DE" sz="2400" dirty="0" err="1"/>
              <a:t>area</a:t>
            </a:r>
            <a:r>
              <a:rPr lang="de-DE" sz="2400" dirty="0"/>
              <a:t>. </a:t>
            </a:r>
            <a:br>
              <a:rPr lang="de-DE" sz="2400" dirty="0"/>
            </a:br>
            <a:r>
              <a:rPr lang="de-DE" sz="2400" dirty="0"/>
              <a:t>The </a:t>
            </a:r>
            <a:r>
              <a:rPr lang="de-DE" sz="2400" dirty="0" err="1"/>
              <a:t>single</a:t>
            </a:r>
            <a:r>
              <a:rPr lang="de-DE" sz="2400" dirty="0"/>
              <a:t> rain </a:t>
            </a:r>
            <a:r>
              <a:rPr lang="de-DE" sz="2400" dirty="0" err="1"/>
              <a:t>drops</a:t>
            </a:r>
            <a:r>
              <a:rPr lang="de-DE" sz="2400" dirty="0"/>
              <a:t> </a:t>
            </a:r>
            <a:r>
              <a:rPr lang="de-DE" sz="2400" dirty="0" err="1"/>
              <a:t>gonna</a:t>
            </a:r>
            <a:r>
              <a:rPr lang="de-DE" sz="2400" dirty="0"/>
              <a:t> fall on a </a:t>
            </a:r>
            <a:r>
              <a:rPr lang="de-DE" sz="2400" dirty="0" err="1"/>
              <a:t>sensor</a:t>
            </a:r>
            <a:r>
              <a:rPr lang="de-DE" sz="2400" dirty="0"/>
              <a:t> (e.g. </a:t>
            </a:r>
            <a:r>
              <a:rPr lang="de-DE" sz="2400" dirty="0" err="1"/>
              <a:t>magnet</a:t>
            </a:r>
            <a:r>
              <a:rPr lang="de-DE" sz="2400" dirty="0"/>
              <a:t> </a:t>
            </a:r>
            <a:r>
              <a:rPr lang="de-DE" sz="2400" dirty="0" err="1"/>
              <a:t>which</a:t>
            </a:r>
            <a:r>
              <a:rPr lang="de-DE" sz="2400" dirty="0"/>
              <a:t> </a:t>
            </a:r>
            <a:r>
              <a:rPr lang="de-DE" sz="2400" dirty="0" err="1"/>
              <a:t>flips</a:t>
            </a:r>
            <a:r>
              <a:rPr lang="de-DE" sz="2400" dirty="0"/>
              <a:t> after </a:t>
            </a:r>
            <a:r>
              <a:rPr lang="de-DE" sz="2400" dirty="0" err="1"/>
              <a:t>contact</a:t>
            </a:r>
            <a:r>
              <a:rPr lang="de-DE" sz="2400" dirty="0"/>
              <a:t> </a:t>
            </a:r>
            <a:r>
              <a:rPr lang="de-DE" sz="2400" dirty="0" err="1"/>
              <a:t>or</a:t>
            </a:r>
            <a:r>
              <a:rPr lang="de-DE" sz="2400" dirty="0"/>
              <a:t> </a:t>
            </a:r>
            <a:r>
              <a:rPr lang="de-DE" sz="2400" dirty="0" err="1"/>
              <a:t>optical</a:t>
            </a:r>
            <a:r>
              <a:rPr lang="de-DE" sz="2400" dirty="0"/>
              <a:t> </a:t>
            </a:r>
            <a:r>
              <a:rPr lang="de-DE" sz="2400" dirty="0" err="1"/>
              <a:t>sensors</a:t>
            </a:r>
            <a:r>
              <a:rPr lang="de-DE" sz="2400" dirty="0"/>
              <a:t>) </a:t>
            </a:r>
            <a:r>
              <a:rPr lang="de-DE" sz="2400" dirty="0" err="1"/>
              <a:t>measuring</a:t>
            </a:r>
            <a:r>
              <a:rPr lang="de-DE" sz="2400" dirty="0"/>
              <a:t> </a:t>
            </a:r>
            <a:r>
              <a:rPr lang="de-DE" sz="2400" dirty="0" err="1"/>
              <a:t>the</a:t>
            </a:r>
            <a:r>
              <a:rPr lang="de-DE" sz="2400" dirty="0"/>
              <a:t> number of </a:t>
            </a:r>
            <a:r>
              <a:rPr lang="de-DE" sz="2400" dirty="0" err="1"/>
              <a:t>raindrops</a:t>
            </a:r>
            <a:r>
              <a:rPr lang="de-DE" sz="2400" dirty="0"/>
              <a:t>.</a:t>
            </a:r>
            <a:br>
              <a:rPr lang="de-DE" sz="2400" dirty="0"/>
            </a:br>
            <a:br>
              <a:rPr lang="de-DE" sz="2400" dirty="0"/>
            </a:br>
            <a:r>
              <a:rPr lang="de-DE" sz="2400" dirty="0">
                <a:sym typeface="Wingdings" panose="05000000000000000000" pitchFamily="2" charset="2"/>
              </a:rPr>
              <a:t> By </a:t>
            </a:r>
            <a:r>
              <a:rPr lang="de-DE" sz="2400" dirty="0" err="1">
                <a:sym typeface="Wingdings" panose="05000000000000000000" pitchFamily="2" charset="2"/>
              </a:rPr>
              <a:t>measuring</a:t>
            </a:r>
            <a:r>
              <a:rPr lang="de-DE" sz="2400" dirty="0">
                <a:sym typeface="Wingdings" panose="05000000000000000000" pitchFamily="2" charset="2"/>
              </a:rPr>
              <a:t> in a </a:t>
            </a:r>
            <a:r>
              <a:rPr lang="de-DE" sz="2400" dirty="0" err="1">
                <a:sym typeface="Wingdings" panose="05000000000000000000" pitchFamily="2" charset="2"/>
              </a:rPr>
              <a:t>period</a:t>
            </a:r>
            <a:r>
              <a:rPr lang="de-DE" sz="2400" dirty="0">
                <a:sym typeface="Wingdings" panose="05000000000000000000" pitchFamily="2" charset="2"/>
              </a:rPr>
              <a:t> of time </a:t>
            </a:r>
            <a:r>
              <a:rPr lang="de-DE" sz="2400" dirty="0" err="1">
                <a:sym typeface="Wingdings" panose="05000000000000000000" pitchFamily="2" charset="2"/>
              </a:rPr>
              <a:t>it</a:t>
            </a:r>
            <a:r>
              <a:rPr lang="de-DE" sz="2400" dirty="0">
                <a:sym typeface="Wingdings" panose="05000000000000000000" pitchFamily="2" charset="2"/>
              </a:rPr>
              <a:t> </a:t>
            </a:r>
            <a:r>
              <a:rPr lang="de-DE" sz="2400" dirty="0" err="1">
                <a:sym typeface="Wingdings" panose="05000000000000000000" pitchFamily="2" charset="2"/>
              </a:rPr>
              <a:t>is</a:t>
            </a:r>
            <a:r>
              <a:rPr lang="de-DE" sz="2400" dirty="0">
                <a:sym typeface="Wingdings" panose="05000000000000000000" pitchFamily="2" charset="2"/>
              </a:rPr>
              <a:t> possible to </a:t>
            </a:r>
            <a:r>
              <a:rPr lang="de-DE" sz="2400" dirty="0" err="1">
                <a:sym typeface="Wingdings" panose="05000000000000000000" pitchFamily="2" charset="2"/>
              </a:rPr>
              <a:t>derive</a:t>
            </a:r>
            <a:r>
              <a:rPr lang="de-DE" sz="2400" dirty="0">
                <a:sym typeface="Wingdings" panose="05000000000000000000" pitchFamily="2" charset="2"/>
              </a:rPr>
              <a:t> </a:t>
            </a:r>
            <a:r>
              <a:rPr lang="de-DE" sz="2400" dirty="0" err="1">
                <a:sym typeface="Wingdings" panose="05000000000000000000" pitchFamily="2" charset="2"/>
              </a:rPr>
              <a:t>the</a:t>
            </a:r>
            <a:r>
              <a:rPr lang="de-DE" sz="2400" dirty="0">
                <a:sym typeface="Wingdings" panose="05000000000000000000" pitchFamily="2" charset="2"/>
              </a:rPr>
              <a:t> </a:t>
            </a:r>
            <a:r>
              <a:rPr lang="de-DE" sz="2400" dirty="0" err="1">
                <a:sym typeface="Wingdings" panose="05000000000000000000" pitchFamily="2" charset="2"/>
              </a:rPr>
              <a:t>intensity</a:t>
            </a:r>
            <a:r>
              <a:rPr lang="de-DE" sz="2400" dirty="0">
                <a:sym typeface="Wingdings" panose="05000000000000000000" pitchFamily="2" charset="2"/>
              </a:rPr>
              <a:t> of rain</a:t>
            </a:r>
            <a:endParaRPr lang="hr-HR" sz="2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520D8F3-A4BE-44EB-9D6C-370AA1AA34F4}"/>
              </a:ext>
            </a:extLst>
          </p:cNvPr>
          <p:cNvSpPr txBox="1"/>
          <p:nvPr/>
        </p:nvSpPr>
        <p:spPr>
          <a:xfrm>
            <a:off x="0" y="-2"/>
            <a:ext cx="6996418" cy="156966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</a:rPr>
              <a:t>New Idea:</a:t>
            </a:r>
          </a:p>
          <a:p>
            <a:pPr algn="ctr"/>
            <a:r>
              <a:rPr lang="en-US" sz="4800" dirty="0">
                <a:solidFill>
                  <a:schemeClr val="bg1"/>
                </a:solidFill>
              </a:rPr>
              <a:t>Rain Sensor</a:t>
            </a:r>
            <a:endParaRPr lang="hr-HR" sz="4800" dirty="0">
              <a:solidFill>
                <a:schemeClr val="bg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CCB6133-C0D3-4565-ADFB-29B3D726F97B}"/>
              </a:ext>
            </a:extLst>
          </p:cNvPr>
          <p:cNvSpPr/>
          <p:nvPr/>
        </p:nvSpPr>
        <p:spPr>
          <a:xfrm>
            <a:off x="0" y="6425967"/>
            <a:ext cx="12192001" cy="43203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EE1E795-871F-495B-8681-2C577F467C35}"/>
              </a:ext>
            </a:extLst>
          </p:cNvPr>
          <p:cNvSpPr/>
          <p:nvPr/>
        </p:nvSpPr>
        <p:spPr>
          <a:xfrm>
            <a:off x="11711031" y="-3"/>
            <a:ext cx="480969" cy="642596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6113211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275</Words>
  <Application>Microsoft Office PowerPoint</Application>
  <PresentationFormat>Breitbild</PresentationFormat>
  <Paragraphs>36</Paragraphs>
  <Slides>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2nd INTERVIEW WITH THE CUSTOMER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GETTING TO KNOW THE PROBLEM</dc:title>
  <dc:creator>Leonarda Gajdić</dc:creator>
  <cp:lastModifiedBy>Johannes Pelz</cp:lastModifiedBy>
  <cp:revision>24</cp:revision>
  <dcterms:created xsi:type="dcterms:W3CDTF">2019-03-20T19:46:15Z</dcterms:created>
  <dcterms:modified xsi:type="dcterms:W3CDTF">2019-04-11T18:30:18Z</dcterms:modified>
</cp:coreProperties>
</file>